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4" r:id="rId4"/>
    <p:sldId id="293" r:id="rId5"/>
    <p:sldId id="296" r:id="rId6"/>
    <p:sldId id="294" r:id="rId7"/>
    <p:sldId id="29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99350-C77D-42D7-A8B0-91EB59E984A1}" v="1973" dt="2023-01-20T13:43:36.742"/>
    <p1510:client id="{4874AAC3-81C9-480D-A31C-FA765BBB079A}" v="159" dt="2023-01-20T14:01:47.528"/>
    <p1510:client id="{5752D31D-F452-4A10-A6E2-39359901DDE2}" v="61" dt="2023-01-14T15:59:24.518"/>
    <p1510:client id="{58AA3C6A-7097-4806-9613-DBFD2FC6B48E}" v="511" dt="2023-02-02T10:18:52.677"/>
    <p1510:client id="{64D9D36C-9015-4E54-8FC2-85B30482E0A3}" v="1213" dt="2023-01-14T15:28:10.578"/>
    <p1510:client id="{A1D72506-B626-433B-85F9-6330AD399AA1}" v="793" dt="2023-02-02T09:04:13.846"/>
    <p1510:client id="{AFE01B7E-061C-43B0-2DB8-C2F3F405AAA6}" v="1084" dt="2023-02-22T09:59:00.825"/>
    <p1510:client id="{BEAC954A-EA94-4D6B-9247-C52D71A408C5}" v="463" dt="2023-01-20T15:04:49.975"/>
    <p1510:client id="{C866AE3C-0C76-4472-8173-8B75EA31C185}" v="3990" dt="2023-02-01T12:24:30.848"/>
    <p1510:client id="{E632A290-F6F1-4433-A77F-97E9E97E0B92}" v="661" dt="2023-02-03T11:27:14.599"/>
    <p1510:client id="{EE781018-8256-4F10-B811-0FD64A30B5D5}" v="1" dt="2023-02-25T12:21:52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CBC8D-ACB1-4905-99AD-43E6B807D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B06F6-26F7-47A8-925E-B1EA7B333616}">
      <dgm:prSet phldr="0"/>
      <dgm:spPr/>
      <dgm:t>
        <a:bodyPr/>
        <a:lstStyle/>
        <a:p>
          <a:pPr rtl="0"/>
          <a:r>
            <a:rPr lang="fr-FR" dirty="0">
              <a:latin typeface="Calibri Light" panose="020F0302020204030204"/>
            </a:rPr>
            <a:t>Avant vol</a:t>
          </a:r>
          <a:endParaRPr lang="fr-FR" dirty="0"/>
        </a:p>
      </dgm:t>
    </dgm:pt>
    <dgm:pt modelId="{9D1B277F-5F58-4A98-8543-7AA6140D231D}" type="parTrans" cxnId="{B3008B73-2F0D-4F03-916E-6A50926481CB}">
      <dgm:prSet/>
      <dgm:spPr/>
      <dgm:t>
        <a:bodyPr/>
        <a:lstStyle/>
        <a:p>
          <a:endParaRPr lang="en-US"/>
        </a:p>
      </dgm:t>
    </dgm:pt>
    <dgm:pt modelId="{D927E0CD-E15E-4357-BE67-AAE3B0D0B927}" type="sibTrans" cxnId="{B3008B73-2F0D-4F03-916E-6A50926481CB}">
      <dgm:prSet/>
      <dgm:spPr/>
      <dgm:t>
        <a:bodyPr/>
        <a:lstStyle/>
        <a:p>
          <a:endParaRPr lang="en-US"/>
        </a:p>
      </dgm:t>
    </dgm:pt>
    <dgm:pt modelId="{B4790B46-9FF3-478D-99FD-D67E0BD58C0E}">
      <dgm:prSet phldr="0"/>
      <dgm:spPr/>
      <dgm:t>
        <a:bodyPr/>
        <a:lstStyle/>
        <a:p>
          <a:pPr rtl="0"/>
          <a:r>
            <a:rPr lang="fr-FR" dirty="0">
              <a:latin typeface="Calibri Light" panose="020F0302020204030204"/>
            </a:rPr>
            <a:t>Préparation avion au sol</a:t>
          </a:r>
          <a:endParaRPr lang="fr-FR" dirty="0"/>
        </a:p>
      </dgm:t>
    </dgm:pt>
    <dgm:pt modelId="{BA38B6DD-EDA6-403B-B6AE-12909AF106DE}" type="parTrans" cxnId="{8A54A208-C55A-4FED-B030-0BF979FFCED2}">
      <dgm:prSet/>
      <dgm:spPr/>
      <dgm:t>
        <a:bodyPr/>
        <a:lstStyle/>
        <a:p>
          <a:endParaRPr lang="en-US"/>
        </a:p>
      </dgm:t>
    </dgm:pt>
    <dgm:pt modelId="{17BD31EB-5034-4B1B-BCE2-02ACBB91B13D}" type="sibTrans" cxnId="{8A54A208-C55A-4FED-B030-0BF979FFCED2}">
      <dgm:prSet/>
      <dgm:spPr/>
      <dgm:t>
        <a:bodyPr/>
        <a:lstStyle/>
        <a:p>
          <a:endParaRPr lang="en-US"/>
        </a:p>
      </dgm:t>
    </dgm:pt>
    <dgm:pt modelId="{3C826D2D-C52B-49D7-B28B-0D94B2C3FC87}">
      <dgm:prSet/>
      <dgm:spPr/>
      <dgm:t>
        <a:bodyPr/>
        <a:lstStyle/>
        <a:p>
          <a:r>
            <a:rPr lang="fr-FR" dirty="0">
              <a:latin typeface="Calibri Light" panose="020F0302020204030204"/>
            </a:rPr>
            <a:t>Vol</a:t>
          </a:r>
          <a:endParaRPr lang="en-US" dirty="0"/>
        </a:p>
      </dgm:t>
    </dgm:pt>
    <dgm:pt modelId="{449B5ABB-3838-4166-9B3F-92F58E90F4A5}" type="parTrans" cxnId="{C57088B3-A06C-4D68-991D-EA9F2C41D8B3}">
      <dgm:prSet/>
      <dgm:spPr/>
      <dgm:t>
        <a:bodyPr/>
        <a:lstStyle/>
        <a:p>
          <a:endParaRPr lang="en-US"/>
        </a:p>
      </dgm:t>
    </dgm:pt>
    <dgm:pt modelId="{AC52C042-FB07-4E36-8A9D-6B4AEA7C7A9F}" type="sibTrans" cxnId="{C57088B3-A06C-4D68-991D-EA9F2C41D8B3}">
      <dgm:prSet/>
      <dgm:spPr/>
      <dgm:t>
        <a:bodyPr/>
        <a:lstStyle/>
        <a:p>
          <a:endParaRPr lang="en-US"/>
        </a:p>
      </dgm:t>
    </dgm:pt>
    <dgm:pt modelId="{3A3142CA-D283-4A3A-BE5A-2A2286C998D4}">
      <dgm:prSet phldr="0"/>
      <dgm:spPr/>
      <dgm:t>
        <a:bodyPr/>
        <a:lstStyle/>
        <a:p>
          <a:pPr rtl="0"/>
          <a:r>
            <a:rPr lang="fr-FR" dirty="0">
              <a:latin typeface="Calibri Light" panose="020F0302020204030204"/>
            </a:rPr>
            <a:t>Après vol</a:t>
          </a:r>
        </a:p>
      </dgm:t>
    </dgm:pt>
    <dgm:pt modelId="{BD67A127-2AEB-4B00-AC26-4B86A7E1560D}" type="parTrans" cxnId="{5CD42DCD-5F73-4391-BACD-341AF699AB7D}">
      <dgm:prSet/>
      <dgm:spPr/>
    </dgm:pt>
    <dgm:pt modelId="{233DF930-23B8-4566-9E4C-E7CC50F0EA55}" type="sibTrans" cxnId="{5CD42DCD-5F73-4391-BACD-341AF699AB7D}">
      <dgm:prSet/>
      <dgm:spPr/>
    </dgm:pt>
    <dgm:pt modelId="{D3B210D5-B300-4FE0-B913-FF171AF7E948}" type="pres">
      <dgm:prSet presAssocID="{596CBC8D-ACB1-4905-99AD-43E6B807D378}" presName="linear" presStyleCnt="0">
        <dgm:presLayoutVars>
          <dgm:animLvl val="lvl"/>
          <dgm:resizeHandles val="exact"/>
        </dgm:presLayoutVars>
      </dgm:prSet>
      <dgm:spPr/>
    </dgm:pt>
    <dgm:pt modelId="{EEA5A8E8-D27E-4BD8-BA23-947E16833A5F}" type="pres">
      <dgm:prSet presAssocID="{F80B06F6-26F7-47A8-925E-B1EA7B3336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B6D776-902A-48B8-9CFA-C136AA669A99}" type="pres">
      <dgm:prSet presAssocID="{D927E0CD-E15E-4357-BE67-AAE3B0D0B927}" presName="spacer" presStyleCnt="0"/>
      <dgm:spPr/>
    </dgm:pt>
    <dgm:pt modelId="{E375C034-5109-4AD4-80F1-E740D1524E5E}" type="pres">
      <dgm:prSet presAssocID="{B4790B46-9FF3-478D-99FD-D67E0BD58C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09F088-698A-43AE-A783-9798A9CF4FE8}" type="pres">
      <dgm:prSet presAssocID="{17BD31EB-5034-4B1B-BCE2-02ACBB91B13D}" presName="spacer" presStyleCnt="0"/>
      <dgm:spPr/>
    </dgm:pt>
    <dgm:pt modelId="{214A7EC5-4A33-4900-A2E9-C21121A69E7A}" type="pres">
      <dgm:prSet presAssocID="{3C826D2D-C52B-49D7-B28B-0D94B2C3FC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B25D28-8323-46B2-B5B9-20D6AE5FE860}" type="pres">
      <dgm:prSet presAssocID="{AC52C042-FB07-4E36-8A9D-6B4AEA7C7A9F}" presName="spacer" presStyleCnt="0"/>
      <dgm:spPr/>
    </dgm:pt>
    <dgm:pt modelId="{6EF10B86-FA3B-4B1F-9226-DF17BD71A216}" type="pres">
      <dgm:prSet presAssocID="{3A3142CA-D283-4A3A-BE5A-2A2286C998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54A208-C55A-4FED-B030-0BF979FFCED2}" srcId="{596CBC8D-ACB1-4905-99AD-43E6B807D378}" destId="{B4790B46-9FF3-478D-99FD-D67E0BD58C0E}" srcOrd="1" destOrd="0" parTransId="{BA38B6DD-EDA6-403B-B6AE-12909AF106DE}" sibTransId="{17BD31EB-5034-4B1B-BCE2-02ACBB91B13D}"/>
    <dgm:cxn modelId="{A128815E-F0AE-4036-93D8-006FF49B9E4B}" type="presOf" srcId="{F80B06F6-26F7-47A8-925E-B1EA7B333616}" destId="{EEA5A8E8-D27E-4BD8-BA23-947E16833A5F}" srcOrd="0" destOrd="0" presId="urn:microsoft.com/office/officeart/2005/8/layout/vList2"/>
    <dgm:cxn modelId="{B3008B73-2F0D-4F03-916E-6A50926481CB}" srcId="{596CBC8D-ACB1-4905-99AD-43E6B807D378}" destId="{F80B06F6-26F7-47A8-925E-B1EA7B333616}" srcOrd="0" destOrd="0" parTransId="{9D1B277F-5F58-4A98-8543-7AA6140D231D}" sibTransId="{D927E0CD-E15E-4357-BE67-AAE3B0D0B927}"/>
    <dgm:cxn modelId="{C57088B3-A06C-4D68-991D-EA9F2C41D8B3}" srcId="{596CBC8D-ACB1-4905-99AD-43E6B807D378}" destId="{3C826D2D-C52B-49D7-B28B-0D94B2C3FC87}" srcOrd="2" destOrd="0" parTransId="{449B5ABB-3838-4166-9B3F-92F58E90F4A5}" sibTransId="{AC52C042-FB07-4E36-8A9D-6B4AEA7C7A9F}"/>
    <dgm:cxn modelId="{29181CB7-51F5-48D4-8C86-E36CE3556F81}" type="presOf" srcId="{3A3142CA-D283-4A3A-BE5A-2A2286C998D4}" destId="{6EF10B86-FA3B-4B1F-9226-DF17BD71A216}" srcOrd="0" destOrd="0" presId="urn:microsoft.com/office/officeart/2005/8/layout/vList2"/>
    <dgm:cxn modelId="{5CD42DCD-5F73-4391-BACD-341AF699AB7D}" srcId="{596CBC8D-ACB1-4905-99AD-43E6B807D378}" destId="{3A3142CA-D283-4A3A-BE5A-2A2286C998D4}" srcOrd="3" destOrd="0" parTransId="{BD67A127-2AEB-4B00-AC26-4B86A7E1560D}" sibTransId="{233DF930-23B8-4566-9E4C-E7CC50F0EA55}"/>
    <dgm:cxn modelId="{4065C0E6-4AEB-4A60-9A21-D7E1C8310136}" type="presOf" srcId="{B4790B46-9FF3-478D-99FD-D67E0BD58C0E}" destId="{E375C034-5109-4AD4-80F1-E740D1524E5E}" srcOrd="0" destOrd="0" presId="urn:microsoft.com/office/officeart/2005/8/layout/vList2"/>
    <dgm:cxn modelId="{17F877FC-3211-49C0-9D08-D47A0D90EB0F}" type="presOf" srcId="{596CBC8D-ACB1-4905-99AD-43E6B807D378}" destId="{D3B210D5-B300-4FE0-B913-FF171AF7E948}" srcOrd="0" destOrd="0" presId="urn:microsoft.com/office/officeart/2005/8/layout/vList2"/>
    <dgm:cxn modelId="{8060DAFE-C387-47BC-B538-FA8C3F9C9216}" type="presOf" srcId="{3C826D2D-C52B-49D7-B28B-0D94B2C3FC87}" destId="{214A7EC5-4A33-4900-A2E9-C21121A69E7A}" srcOrd="0" destOrd="0" presId="urn:microsoft.com/office/officeart/2005/8/layout/vList2"/>
    <dgm:cxn modelId="{B1656AF9-9999-4BEA-899D-ABCDD8DE23DB}" type="presParOf" srcId="{D3B210D5-B300-4FE0-B913-FF171AF7E948}" destId="{EEA5A8E8-D27E-4BD8-BA23-947E16833A5F}" srcOrd="0" destOrd="0" presId="urn:microsoft.com/office/officeart/2005/8/layout/vList2"/>
    <dgm:cxn modelId="{F6889B4B-2DDF-4035-A52D-63E354E28BB5}" type="presParOf" srcId="{D3B210D5-B300-4FE0-B913-FF171AF7E948}" destId="{01B6D776-902A-48B8-9CFA-C136AA669A99}" srcOrd="1" destOrd="0" presId="urn:microsoft.com/office/officeart/2005/8/layout/vList2"/>
    <dgm:cxn modelId="{CAB03431-3FB8-4A25-9D8D-B4E8CDA25F7E}" type="presParOf" srcId="{D3B210D5-B300-4FE0-B913-FF171AF7E948}" destId="{E375C034-5109-4AD4-80F1-E740D1524E5E}" srcOrd="2" destOrd="0" presId="urn:microsoft.com/office/officeart/2005/8/layout/vList2"/>
    <dgm:cxn modelId="{04A2F61F-38BC-4B26-9CE0-CB9957EDFB7B}" type="presParOf" srcId="{D3B210D5-B300-4FE0-B913-FF171AF7E948}" destId="{CF09F088-698A-43AE-A783-9798A9CF4FE8}" srcOrd="3" destOrd="0" presId="urn:microsoft.com/office/officeart/2005/8/layout/vList2"/>
    <dgm:cxn modelId="{EA2F1621-812E-4A7C-9CD4-7B81DF588AD3}" type="presParOf" srcId="{D3B210D5-B300-4FE0-B913-FF171AF7E948}" destId="{214A7EC5-4A33-4900-A2E9-C21121A69E7A}" srcOrd="4" destOrd="0" presId="urn:microsoft.com/office/officeart/2005/8/layout/vList2"/>
    <dgm:cxn modelId="{E73BB381-6501-4BB7-AE24-B47BA58D2C6E}" type="presParOf" srcId="{D3B210D5-B300-4FE0-B913-FF171AF7E948}" destId="{57B25D28-8323-46B2-B5B9-20D6AE5FE860}" srcOrd="5" destOrd="0" presId="urn:microsoft.com/office/officeart/2005/8/layout/vList2"/>
    <dgm:cxn modelId="{DDA092BA-7CB6-44C8-9DD4-7D12CC910F7D}" type="presParOf" srcId="{D3B210D5-B300-4FE0-B913-FF171AF7E948}" destId="{6EF10B86-FA3B-4B1F-9226-DF17BD71A2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5A8E8-D27E-4BD8-BA23-947E16833A5F}">
      <dsp:nvSpPr>
        <dsp:cNvPr id="0" name=""/>
        <dsp:cNvSpPr/>
      </dsp:nvSpPr>
      <dsp:spPr>
        <a:xfrm>
          <a:off x="0" y="52026"/>
          <a:ext cx="646786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Calibri Light" panose="020F0302020204030204"/>
            </a:rPr>
            <a:t>Avant vol</a:t>
          </a:r>
          <a:endParaRPr lang="fr-FR" sz="3200" kern="1200" dirty="0"/>
        </a:p>
      </dsp:txBody>
      <dsp:txXfrm>
        <a:off x="37467" y="89493"/>
        <a:ext cx="6392932" cy="692586"/>
      </dsp:txXfrm>
    </dsp:sp>
    <dsp:sp modelId="{E375C034-5109-4AD4-80F1-E740D1524E5E}">
      <dsp:nvSpPr>
        <dsp:cNvPr id="0" name=""/>
        <dsp:cNvSpPr/>
      </dsp:nvSpPr>
      <dsp:spPr>
        <a:xfrm>
          <a:off x="0" y="911706"/>
          <a:ext cx="646786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Calibri Light" panose="020F0302020204030204"/>
            </a:rPr>
            <a:t>Préparation avion au sol</a:t>
          </a:r>
          <a:endParaRPr lang="fr-FR" sz="3200" kern="1200" dirty="0"/>
        </a:p>
      </dsp:txBody>
      <dsp:txXfrm>
        <a:off x="37467" y="949173"/>
        <a:ext cx="6392932" cy="692586"/>
      </dsp:txXfrm>
    </dsp:sp>
    <dsp:sp modelId="{214A7EC5-4A33-4900-A2E9-C21121A69E7A}">
      <dsp:nvSpPr>
        <dsp:cNvPr id="0" name=""/>
        <dsp:cNvSpPr/>
      </dsp:nvSpPr>
      <dsp:spPr>
        <a:xfrm>
          <a:off x="0" y="1771386"/>
          <a:ext cx="646786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Calibri Light" panose="020F0302020204030204"/>
            </a:rPr>
            <a:t>Vol</a:t>
          </a:r>
          <a:endParaRPr lang="en-US" sz="3200" kern="1200" dirty="0"/>
        </a:p>
      </dsp:txBody>
      <dsp:txXfrm>
        <a:off x="37467" y="1808853"/>
        <a:ext cx="6392932" cy="692586"/>
      </dsp:txXfrm>
    </dsp:sp>
    <dsp:sp modelId="{6EF10B86-FA3B-4B1F-9226-DF17BD71A216}">
      <dsp:nvSpPr>
        <dsp:cNvPr id="0" name=""/>
        <dsp:cNvSpPr/>
      </dsp:nvSpPr>
      <dsp:spPr>
        <a:xfrm>
          <a:off x="0" y="2631066"/>
          <a:ext cx="646786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Calibri Light" panose="020F0302020204030204"/>
            </a:rPr>
            <a:t>Après vol</a:t>
          </a:r>
        </a:p>
      </dsp:txBody>
      <dsp:txXfrm>
        <a:off x="37467" y="2668533"/>
        <a:ext cx="6392932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58C19-BADD-4DB6-9A08-627AA5FF8647}" type="datetimeFigureOut">
              <a:t>28/03/2023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AA04-7998-444A-BB87-7FAEB67A50B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8AA04-7998-444A-BB87-7FAEB67A50B7}" type="slidenum"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4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8AA04-7998-444A-BB87-7FAEB67A50B7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0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8AA04-7998-444A-BB87-7FAEB67A50B7}" type="slidenum"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4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8AA04-7998-444A-BB87-7FAEB67A50B7}" type="slidenum"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76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FDB3D5D8-8CF1-9178-E240-8F1B78B8C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84" y="2343510"/>
            <a:ext cx="10142327" cy="21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F8289-C407-7F02-3A94-0BCA7C3E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fr-FR" b="1" dirty="0">
                <a:cs typeface="Calibri Light" panose="020F0302020204030204"/>
              </a:rPr>
              <a:t>Déroulement d'un vol avec G5/GPS175</a:t>
            </a:r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F90F00BE-C52E-C4BB-D4DD-2ED41C0E07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11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0DE7DB-2852-14A2-30DF-CED4FF21F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26" y="3229912"/>
            <a:ext cx="1950918" cy="4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5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ACCA1E-4070-7F2F-3393-B27D352F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Avant vol</a:t>
            </a:r>
            <a:endParaRPr lang="en-US" sz="54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6AD63-103A-0C39-A6BD-05A9AEE4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" y="715048"/>
            <a:ext cx="394465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Déroulé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d'un vol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86AB4F-81DB-2B6E-BB1C-86FCF8AF8591}"/>
              </a:ext>
            </a:extLst>
          </p:cNvPr>
          <p:cNvSpPr txBox="1"/>
          <p:nvPr/>
        </p:nvSpPr>
        <p:spPr>
          <a:xfrm>
            <a:off x="4602892" y="618524"/>
            <a:ext cx="70406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Se renseigner sur les différentes fonctionnalités que l'on va utiliser lors du </a:t>
            </a:r>
            <a:r>
              <a:rPr lang="fr-FR">
                <a:cs typeface="Calibri"/>
              </a:rPr>
              <a:t>vol, et s'assurer qu'on les maitrises.</a:t>
            </a:r>
            <a:endParaRPr lang="fr-FR" dirty="0"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A2FA9D-97AD-2A81-3A36-153581A4BB52}"/>
              </a:ext>
            </a:extLst>
          </p:cNvPr>
          <p:cNvSpPr txBox="1"/>
          <p:nvPr/>
        </p:nvSpPr>
        <p:spPr>
          <a:xfrm>
            <a:off x="4564310" y="4495521"/>
            <a:ext cx="70406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Préparer</a:t>
            </a:r>
            <a:r>
              <a:rPr lang="fr-FR" dirty="0">
                <a:cs typeface="Calibri"/>
              </a:rPr>
              <a:t> la navigation sur </a:t>
            </a:r>
            <a:r>
              <a:rPr lang="fr-FR" b="1" dirty="0">
                <a:cs typeface="Calibri"/>
              </a:rPr>
              <a:t>papier</a:t>
            </a:r>
            <a:r>
              <a:rPr lang="fr-FR" dirty="0">
                <a:cs typeface="Calibri"/>
              </a:rPr>
              <a:t> ou </a:t>
            </a:r>
            <a:r>
              <a:rPr lang="fr-FR" b="1" dirty="0">
                <a:cs typeface="Calibri"/>
              </a:rPr>
              <a:t>Garmin Pilot </a:t>
            </a:r>
          </a:p>
        </p:txBody>
      </p:sp>
      <p:pic>
        <p:nvPicPr>
          <p:cNvPr id="5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6DE141-D73E-54FE-AF89-354CF5E59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90" y="1453481"/>
            <a:ext cx="2743200" cy="8451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36C8EDC-9B41-7C1B-F6AE-41F76ED51069}"/>
              </a:ext>
            </a:extLst>
          </p:cNvPr>
          <p:cNvSpPr txBox="1"/>
          <p:nvPr/>
        </p:nvSpPr>
        <p:spPr>
          <a:xfrm>
            <a:off x="5586739" y="2952751"/>
            <a:ext cx="33849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Télécharger Garmin trainer sur PC.</a:t>
            </a:r>
          </a:p>
        </p:txBody>
      </p:sp>
      <p:pic>
        <p:nvPicPr>
          <p:cNvPr id="11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CDD844-F71A-7E9B-F4CF-B1BB15111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67" y="2717458"/>
            <a:ext cx="911025" cy="853996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E0F63A86-5E1E-5764-5BCC-CC9C01EE4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590" y="5115287"/>
            <a:ext cx="1759352" cy="8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ACCA1E-4070-7F2F-3393-B27D352F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 err="1">
                <a:solidFill>
                  <a:srgbClr val="FFFFFF"/>
                </a:solidFill>
              </a:rPr>
              <a:t>Préparation</a:t>
            </a:r>
            <a:r>
              <a:rPr lang="en-US" sz="4800" dirty="0">
                <a:solidFill>
                  <a:srgbClr val="FFFFFF"/>
                </a:solidFill>
              </a:rPr>
              <a:t> avion au sol</a:t>
            </a:r>
            <a:endParaRPr lang="en-US" sz="4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6AD63-103A-0C39-A6BD-05A9AEE4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" y="715048"/>
            <a:ext cx="394465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Déroulé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d'un vol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A05274-E5F1-C806-8697-D9855ED4CFD9}"/>
              </a:ext>
            </a:extLst>
          </p:cNvPr>
          <p:cNvSpPr txBox="1"/>
          <p:nvPr/>
        </p:nvSpPr>
        <p:spPr>
          <a:xfrm>
            <a:off x="4511906" y="758383"/>
            <a:ext cx="4527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1</a:t>
            </a:r>
            <a:r>
              <a:rPr lang="fr-FR" dirty="0">
                <a:cs typeface="Calibri"/>
              </a:rPr>
              <a:t>)Vérifier la validité de la data base.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86AB4F-81DB-2B6E-BB1C-86FCF8AF8591}"/>
              </a:ext>
            </a:extLst>
          </p:cNvPr>
          <p:cNvSpPr txBox="1"/>
          <p:nvPr/>
        </p:nvSpPr>
        <p:spPr>
          <a:xfrm>
            <a:off x="4511907" y="210782"/>
            <a:ext cx="70406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La check </a:t>
            </a:r>
            <a:r>
              <a:rPr lang="fr-FR" dirty="0" err="1">
                <a:cs typeface="Calibri"/>
              </a:rPr>
              <a:t>list</a:t>
            </a:r>
            <a:r>
              <a:rPr lang="fr-FR" dirty="0">
                <a:cs typeface="Calibri"/>
              </a:rPr>
              <a:t> "après mise en route" vous invite à régler le GPS 175  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5AD1E15-BE3C-157B-E16B-55A247EE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32" y="1717416"/>
            <a:ext cx="738829" cy="750486"/>
          </a:xfrm>
          <a:prstGeom prst="rect">
            <a:avLst/>
          </a:prstGeom>
        </p:spPr>
      </p:pic>
      <p:sp>
        <p:nvSpPr>
          <p:cNvPr id="12" name="ZoneTexte 8">
            <a:extLst>
              <a:ext uri="{FF2B5EF4-FFF2-40B4-BE49-F238E27FC236}">
                <a16:creationId xmlns:a16="http://schemas.microsoft.com/office/drawing/2014/main" id="{08BB17EC-3929-7FAF-4FCC-BD4F3998845A}"/>
              </a:ext>
            </a:extLst>
          </p:cNvPr>
          <p:cNvSpPr txBox="1"/>
          <p:nvPr/>
        </p:nvSpPr>
        <p:spPr>
          <a:xfrm>
            <a:off x="4511906" y="1156442"/>
            <a:ext cx="5493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2)</a:t>
            </a:r>
            <a:r>
              <a:rPr lang="fr-FR" dirty="0">
                <a:ea typeface="+mn-lt"/>
                <a:cs typeface="+mn-lt"/>
              </a:rPr>
              <a:t> Vider les plans de vol et les </a:t>
            </a:r>
            <a:r>
              <a:rPr lang="fr-FR" dirty="0" err="1">
                <a:ea typeface="+mn-lt"/>
                <a:cs typeface="+mn-lt"/>
              </a:rPr>
              <a:t>waypoints</a:t>
            </a:r>
            <a:r>
              <a:rPr lang="fr-FR" dirty="0">
                <a:ea typeface="+mn-lt"/>
                <a:cs typeface="+mn-lt"/>
              </a:rPr>
              <a:t> perso:</a:t>
            </a:r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B5D34AAE-FA88-4ACC-FAF4-512FFA1CE273}"/>
              </a:ext>
            </a:extLst>
          </p:cNvPr>
          <p:cNvSpPr txBox="1"/>
          <p:nvPr/>
        </p:nvSpPr>
        <p:spPr>
          <a:xfrm>
            <a:off x="4511906" y="6126501"/>
            <a:ext cx="4527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5) </a:t>
            </a:r>
            <a:r>
              <a:rPr lang="fr-FR" dirty="0">
                <a:cs typeface="Calibri"/>
              </a:rPr>
              <a:t>Passer en mode</a:t>
            </a:r>
            <a:r>
              <a:rPr lang="fr-FR" b="1" dirty="0">
                <a:cs typeface="Calibri"/>
              </a:rPr>
              <a:t> MAP </a:t>
            </a:r>
            <a:r>
              <a:rPr lang="fr-FR" dirty="0">
                <a:cs typeface="Calibri"/>
              </a:rPr>
              <a:t>et régler le</a:t>
            </a:r>
            <a:r>
              <a:rPr lang="fr-FR" b="1" dirty="0">
                <a:cs typeface="Calibri"/>
              </a:rPr>
              <a:t> zoom</a:t>
            </a:r>
            <a:endParaRPr lang="fr-FR" dirty="0">
              <a:cs typeface="Calibri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62A5CDF4-220C-7C4B-24C8-1D290E48C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15" y="1723245"/>
            <a:ext cx="880992" cy="761573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6A0A7B0-0CE6-DD4E-5BDD-79FCF0B43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286" y="1727580"/>
            <a:ext cx="1286444" cy="752902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9159D01-3868-3AB4-883D-2CADFAC34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313" y="2907897"/>
            <a:ext cx="730867" cy="757878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A47B09D-4545-1659-B474-9A9B0E3B7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502" y="2911166"/>
            <a:ext cx="888669" cy="75133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F525E717-0697-E523-6EE7-5069B99DE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556" y="2883303"/>
            <a:ext cx="1191905" cy="807067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EA25BB32-F5B2-4255-B69D-9D75350DC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4591" y="2911165"/>
            <a:ext cx="888669" cy="751338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13E17E24-EA2D-1DBF-E77C-5CE2E475BA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8931" y="2878114"/>
            <a:ext cx="1323691" cy="80607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FF15A7AC-7A52-3010-12E3-522D72907F5C}"/>
              </a:ext>
            </a:extLst>
          </p:cNvPr>
          <p:cNvSpPr/>
          <p:nvPr/>
        </p:nvSpPr>
        <p:spPr>
          <a:xfrm>
            <a:off x="5533435" y="1931277"/>
            <a:ext cx="977653" cy="31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AB91CB7-CD98-68C9-E54E-BE0C8D10D077}"/>
              </a:ext>
            </a:extLst>
          </p:cNvPr>
          <p:cNvSpPr/>
          <p:nvPr/>
        </p:nvSpPr>
        <p:spPr>
          <a:xfrm>
            <a:off x="7751195" y="1942649"/>
            <a:ext cx="977653" cy="31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CA26BEB-3AB2-F363-FB0D-BBF4393E86C9}"/>
              </a:ext>
            </a:extLst>
          </p:cNvPr>
          <p:cNvSpPr/>
          <p:nvPr/>
        </p:nvSpPr>
        <p:spPr>
          <a:xfrm>
            <a:off x="5419702" y="3170947"/>
            <a:ext cx="420370" cy="23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30165BA-F0F1-E18E-B3BE-0A3A9C375383}"/>
              </a:ext>
            </a:extLst>
          </p:cNvPr>
          <p:cNvSpPr/>
          <p:nvPr/>
        </p:nvSpPr>
        <p:spPr>
          <a:xfrm>
            <a:off x="6909582" y="3170946"/>
            <a:ext cx="420370" cy="23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8253F90-998F-C0CB-B04A-B091ED061AE1}"/>
              </a:ext>
            </a:extLst>
          </p:cNvPr>
          <p:cNvSpPr/>
          <p:nvPr/>
        </p:nvSpPr>
        <p:spPr>
          <a:xfrm>
            <a:off x="8683790" y="3170945"/>
            <a:ext cx="420370" cy="23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FB2DA88-949D-1929-E265-D47E7F636BD4}"/>
              </a:ext>
            </a:extLst>
          </p:cNvPr>
          <p:cNvSpPr/>
          <p:nvPr/>
        </p:nvSpPr>
        <p:spPr>
          <a:xfrm>
            <a:off x="10116804" y="3170944"/>
            <a:ext cx="420370" cy="23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ZoneTexte 8">
            <a:extLst>
              <a:ext uri="{FF2B5EF4-FFF2-40B4-BE49-F238E27FC236}">
                <a16:creationId xmlns:a16="http://schemas.microsoft.com/office/drawing/2014/main" id="{349D0A2B-020B-2F05-98BF-DD1ED237BB47}"/>
              </a:ext>
            </a:extLst>
          </p:cNvPr>
          <p:cNvSpPr txBox="1"/>
          <p:nvPr/>
        </p:nvSpPr>
        <p:spPr>
          <a:xfrm>
            <a:off x="4511905" y="4022473"/>
            <a:ext cx="76092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3)</a:t>
            </a:r>
            <a:r>
              <a:rPr lang="fr-FR" dirty="0">
                <a:cs typeface="Calibri"/>
              </a:rPr>
              <a:t> Rentrer la navigation </a:t>
            </a:r>
            <a:r>
              <a:rPr lang="fr-FR" b="1" dirty="0">
                <a:cs typeface="Calibri"/>
              </a:rPr>
              <a:t>manuellement</a:t>
            </a:r>
            <a:r>
              <a:rPr lang="fr-FR" dirty="0">
                <a:cs typeface="Calibri"/>
              </a:rPr>
              <a:t> ou via </a:t>
            </a:r>
            <a:r>
              <a:rPr lang="fr-FR" dirty="0" err="1">
                <a:cs typeface="Calibri"/>
              </a:rPr>
              <a:t>bluetooth</a:t>
            </a:r>
            <a:r>
              <a:rPr lang="fr-FR" dirty="0">
                <a:cs typeface="Calibri"/>
              </a:rPr>
              <a:t> avec l'app </a:t>
            </a:r>
            <a:r>
              <a:rPr lang="fr-FR" b="1" dirty="0">
                <a:cs typeface="Calibri"/>
              </a:rPr>
              <a:t>Garmin Pilot</a:t>
            </a:r>
            <a:endParaRPr lang="fr-FR" dirty="0">
              <a:cs typeface="Calibri"/>
            </a:endParaRPr>
          </a:p>
        </p:txBody>
      </p:sp>
      <p:sp>
        <p:nvSpPr>
          <p:cNvPr id="32" name="ZoneTexte 8">
            <a:extLst>
              <a:ext uri="{FF2B5EF4-FFF2-40B4-BE49-F238E27FC236}">
                <a16:creationId xmlns:a16="http://schemas.microsoft.com/office/drawing/2014/main" id="{B70A0D1D-A671-003A-1FA9-34564636F08C}"/>
              </a:ext>
            </a:extLst>
          </p:cNvPr>
          <p:cNvSpPr txBox="1"/>
          <p:nvPr/>
        </p:nvSpPr>
        <p:spPr>
          <a:xfrm>
            <a:off x="4511905" y="4522891"/>
            <a:ext cx="73590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4) </a:t>
            </a:r>
            <a:r>
              <a:rPr lang="fr-FR" dirty="0">
                <a:cs typeface="Calibri"/>
              </a:rPr>
              <a:t>Vérifier la </a:t>
            </a:r>
            <a:r>
              <a:rPr lang="fr-FR" b="1" dirty="0">
                <a:cs typeface="Calibri"/>
              </a:rPr>
              <a:t>cohérence</a:t>
            </a:r>
            <a:r>
              <a:rPr lang="fr-FR" dirty="0">
                <a:cs typeface="Calibri"/>
              </a:rPr>
              <a:t> </a:t>
            </a:r>
            <a:r>
              <a:rPr lang="fr-FR" b="1" dirty="0">
                <a:cs typeface="Calibri"/>
              </a:rPr>
              <a:t>de la navigation</a:t>
            </a:r>
            <a:r>
              <a:rPr lang="fr-FR" dirty="0">
                <a:cs typeface="Calibri"/>
              </a:rPr>
              <a:t> avec le bouton </a:t>
            </a:r>
            <a:r>
              <a:rPr lang="fr-FR" b="1" dirty="0">
                <a:cs typeface="Calibri"/>
              </a:rPr>
              <a:t>"</a:t>
            </a:r>
            <a:r>
              <a:rPr lang="fr-FR" b="1" dirty="0" err="1">
                <a:cs typeface="Calibri"/>
              </a:rPr>
              <a:t>Preview</a:t>
            </a:r>
            <a:r>
              <a:rPr lang="fr-FR" b="1" dirty="0">
                <a:cs typeface="Calibri"/>
              </a:rPr>
              <a:t>"</a:t>
            </a:r>
          </a:p>
        </p:txBody>
      </p:sp>
      <p:pic>
        <p:nvPicPr>
          <p:cNvPr id="33" name="Picture 33">
            <a:extLst>
              <a:ext uri="{FF2B5EF4-FFF2-40B4-BE49-F238E27FC236}">
                <a16:creationId xmlns:a16="http://schemas.microsoft.com/office/drawing/2014/main" id="{907B3A1E-03F3-ED9A-9C4F-164F1374A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119" y="5044201"/>
            <a:ext cx="1084003" cy="750201"/>
          </a:xfrm>
          <a:prstGeom prst="rect">
            <a:avLst/>
          </a:prstGeom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1CA2FB93-9F2A-669F-8913-C60D1F705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058" y="5046047"/>
            <a:ext cx="730867" cy="757878"/>
          </a:xfrm>
          <a:prstGeom prst="rect">
            <a:avLst/>
          </a:prstGeom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7DFC119F-EB90-CEB0-606E-AF1C46A1F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247" y="5049316"/>
            <a:ext cx="888669" cy="751338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6BE0FE-808F-5669-D972-8199AC81EFD8}"/>
              </a:ext>
            </a:extLst>
          </p:cNvPr>
          <p:cNvSpPr/>
          <p:nvPr/>
        </p:nvSpPr>
        <p:spPr>
          <a:xfrm>
            <a:off x="5442447" y="5309097"/>
            <a:ext cx="420370" cy="23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0D7352C-4AE9-8355-1251-087C9C210646}"/>
              </a:ext>
            </a:extLst>
          </p:cNvPr>
          <p:cNvSpPr/>
          <p:nvPr/>
        </p:nvSpPr>
        <p:spPr>
          <a:xfrm>
            <a:off x="6932328" y="5309096"/>
            <a:ext cx="420370" cy="232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CB694-864C-4C36-0075-22FB7A60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4FA17-FC9B-F23C-0A6A-154EA32B1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9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ACCA1E-4070-7F2F-3393-B27D352F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Pendant le vol</a:t>
            </a:r>
            <a:endParaRPr lang="en-US" sz="4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6AD63-103A-0C39-A6BD-05A9AEE4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" y="715048"/>
            <a:ext cx="394465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Déroulé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d'un vol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A05274-E5F1-C806-8697-D9855ED4CFD9}"/>
              </a:ext>
            </a:extLst>
          </p:cNvPr>
          <p:cNvSpPr txBox="1"/>
          <p:nvPr/>
        </p:nvSpPr>
        <p:spPr>
          <a:xfrm>
            <a:off x="4466414" y="348950"/>
            <a:ext cx="70406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Régler l'échelle de la </a:t>
            </a:r>
            <a:r>
              <a:rPr lang="fr-FR" b="1" dirty="0" err="1">
                <a:cs typeface="Calibri"/>
              </a:rPr>
              <a:t>map</a:t>
            </a:r>
            <a:r>
              <a:rPr lang="fr-FR" b="1" dirty="0">
                <a:cs typeface="Calibri"/>
              </a:rPr>
              <a:t> pour pouvoir anticiper suffisamment les zones. 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6AF7CC-4373-4486-EF65-E8D67AA06FB5}"/>
              </a:ext>
            </a:extLst>
          </p:cNvPr>
          <p:cNvSpPr txBox="1"/>
          <p:nvPr/>
        </p:nvSpPr>
        <p:spPr>
          <a:xfrm>
            <a:off x="4477786" y="3269830"/>
            <a:ext cx="70406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Ne pas focaliser sur les instruments, la règle de voir et éviter prédomine.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FF88D-C1F6-C1A4-2BDE-289E694464E5}"/>
              </a:ext>
            </a:extLst>
          </p:cNvPr>
          <p:cNvSpPr txBox="1"/>
          <p:nvPr/>
        </p:nvSpPr>
        <p:spPr>
          <a:xfrm>
            <a:off x="5524113" y="4078040"/>
            <a:ext cx="35717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Continuer de prendre des repères à l'extérieur. Le circuit visuel doit être dynamique lorsque l'on règle un instrument en vol.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C030117-3A5D-8A7C-4629-E6B6B851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799" y="838769"/>
            <a:ext cx="1905000" cy="1905000"/>
          </a:xfrm>
          <a:prstGeom prst="rect">
            <a:avLst/>
          </a:prstGeom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E11D71E4-442F-2A88-F618-432D452717C1}"/>
              </a:ext>
            </a:extLst>
          </p:cNvPr>
          <p:cNvSpPr txBox="1"/>
          <p:nvPr/>
        </p:nvSpPr>
        <p:spPr>
          <a:xfrm>
            <a:off x="5524114" y="1327039"/>
            <a:ext cx="39016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D'une manière générale il faut toujours avoir son prochain point en vue sur la carte. 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64988CE-B675-ABA9-C5F5-5732F6CD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893" y="3925598"/>
            <a:ext cx="2356514" cy="1577131"/>
          </a:xfrm>
          <a:prstGeom prst="rect">
            <a:avLst/>
          </a:prstGeom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BCCC06BE-D5E3-B25C-3ED8-001824C45064}"/>
              </a:ext>
            </a:extLst>
          </p:cNvPr>
          <p:cNvSpPr txBox="1"/>
          <p:nvPr/>
        </p:nvSpPr>
        <p:spPr>
          <a:xfrm>
            <a:off x="4466413" y="5851532"/>
            <a:ext cx="70406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Revenir à une navigation classique si l'on se sent débordé par l'utilisation des instruments.</a:t>
            </a:r>
          </a:p>
        </p:txBody>
      </p:sp>
    </p:spTree>
    <p:extLst>
      <p:ext uri="{BB962C8B-B14F-4D97-AF65-F5344CB8AC3E}">
        <p14:creationId xmlns:p14="http://schemas.microsoft.com/office/powerpoint/2010/main" val="409250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ACCA1E-4070-7F2F-3393-B27D352F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Après le vol</a:t>
            </a:r>
            <a:endParaRPr lang="en-US" sz="4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6AD63-103A-0C39-A6BD-05A9AEE4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" y="715048"/>
            <a:ext cx="394465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Déroulé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d'un vol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A05274-E5F1-C806-8697-D9855ED4CFD9}"/>
              </a:ext>
            </a:extLst>
          </p:cNvPr>
          <p:cNvSpPr txBox="1"/>
          <p:nvPr/>
        </p:nvSpPr>
        <p:spPr>
          <a:xfrm>
            <a:off x="4610810" y="940929"/>
            <a:ext cx="38672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Vider</a:t>
            </a:r>
            <a:r>
              <a:rPr lang="fr-FR" dirty="0">
                <a:cs typeface="Calibri"/>
              </a:rPr>
              <a:t> les plans de vol </a:t>
            </a:r>
            <a:r>
              <a:rPr lang="fr-FR" dirty="0" err="1">
                <a:cs typeface="Calibri"/>
              </a:rPr>
              <a:t>stored</a:t>
            </a:r>
            <a:r>
              <a:rPr lang="fr-FR" dirty="0">
                <a:cs typeface="Calibri"/>
              </a:rPr>
              <a:t>, les </a:t>
            </a:r>
            <a:r>
              <a:rPr lang="fr-FR" dirty="0" err="1">
                <a:cs typeface="Calibri"/>
              </a:rPr>
              <a:t>waypoints</a:t>
            </a:r>
            <a:r>
              <a:rPr lang="fr-FR" dirty="0">
                <a:cs typeface="Calibri"/>
              </a:rPr>
              <a:t> perso, restaurer les réglages d'origine.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FF88D-C1F6-C1A4-2BDE-289E694464E5}"/>
              </a:ext>
            </a:extLst>
          </p:cNvPr>
          <p:cNvSpPr txBox="1"/>
          <p:nvPr/>
        </p:nvSpPr>
        <p:spPr>
          <a:xfrm>
            <a:off x="4573953" y="3259751"/>
            <a:ext cx="30473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Calibri"/>
              </a:rPr>
              <a:t>Eteindre</a:t>
            </a:r>
            <a:r>
              <a:rPr lang="fr-FR" dirty="0">
                <a:cs typeface="Calibri"/>
              </a:rPr>
              <a:t> le Garmin 175 </a:t>
            </a:r>
          </a:p>
        </p:txBody>
      </p:sp>
      <p:pic>
        <p:nvPicPr>
          <p:cNvPr id="4" name="Image 6" descr="Une image contenant arbre, extérieur, herbe, personne&#10;&#10;Description générée automatiquement">
            <a:extLst>
              <a:ext uri="{FF2B5EF4-FFF2-40B4-BE49-F238E27FC236}">
                <a16:creationId xmlns:a16="http://schemas.microsoft.com/office/drawing/2014/main" id="{AD1A7639-D28E-F82B-68DE-59806691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615" y="731568"/>
            <a:ext cx="2743200" cy="1440180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13833B49-C64F-D97F-B95C-4F7594E4C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71" y="3290152"/>
            <a:ext cx="4508339" cy="147288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89626A0-3194-1EB9-F75A-BA445ED891BA}"/>
              </a:ext>
            </a:extLst>
          </p:cNvPr>
          <p:cNvSpPr txBox="1"/>
          <p:nvPr/>
        </p:nvSpPr>
        <p:spPr>
          <a:xfrm>
            <a:off x="5000952" y="3706758"/>
            <a:ext cx="21888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Bouton power pendant 3  sec = OFF </a:t>
            </a:r>
            <a:endParaRPr lang="fr-F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7EB0C54-3F2E-345A-DA34-7C8D049AA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893" y="5014242"/>
            <a:ext cx="1549022" cy="1685846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1A05BCD-B694-C452-A189-8BEB69629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157" y="5009084"/>
            <a:ext cx="1541060" cy="1673415"/>
          </a:xfrm>
          <a:prstGeom prst="rect">
            <a:avLst/>
          </a:prstGeom>
        </p:spPr>
      </p:pic>
      <p:sp>
        <p:nvSpPr>
          <p:cNvPr id="11" name="ZoneTexte 5">
            <a:extLst>
              <a:ext uri="{FF2B5EF4-FFF2-40B4-BE49-F238E27FC236}">
                <a16:creationId xmlns:a16="http://schemas.microsoft.com/office/drawing/2014/main" id="{FF3443C4-8783-3AA7-5A99-4748610CAFA4}"/>
              </a:ext>
            </a:extLst>
          </p:cNvPr>
          <p:cNvSpPr txBox="1"/>
          <p:nvPr/>
        </p:nvSpPr>
        <p:spPr>
          <a:xfrm>
            <a:off x="4573952" y="5215930"/>
            <a:ext cx="30473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Les G5 s'éteignent automatiquement au bout de 45 sec, </a:t>
            </a:r>
            <a:r>
              <a:rPr lang="fr-FR" b="1" dirty="0">
                <a:cs typeface="Calibri"/>
              </a:rPr>
              <a:t>pas besoin de les éteindre manuellement.</a:t>
            </a:r>
          </a:p>
        </p:txBody>
      </p:sp>
    </p:spTree>
    <p:extLst>
      <p:ext uri="{BB962C8B-B14F-4D97-AF65-F5344CB8AC3E}">
        <p14:creationId xmlns:p14="http://schemas.microsoft.com/office/powerpoint/2010/main" val="13574057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Grand écran</PresentationFormat>
  <Paragraphs>55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Déroulement d'un vol avec G5/GPS175</vt:lpstr>
      <vt:lpstr>Avant vol</vt:lpstr>
      <vt:lpstr>Préparation avion au sol</vt:lpstr>
      <vt:lpstr>Présentation PowerPoint</vt:lpstr>
      <vt:lpstr>Pendant le vol</vt:lpstr>
      <vt:lpstr>Après le vol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Philippe Alchourroun</cp:lastModifiedBy>
  <cp:revision>1116</cp:revision>
  <dcterms:created xsi:type="dcterms:W3CDTF">2023-01-14T09:39:18Z</dcterms:created>
  <dcterms:modified xsi:type="dcterms:W3CDTF">2023-03-28T13:52:00Z</dcterms:modified>
</cp:coreProperties>
</file>