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4" r:id="rId5"/>
    <p:sldId id="259" r:id="rId6"/>
    <p:sldId id="260" r:id="rId7"/>
    <p:sldId id="270" r:id="rId8"/>
    <p:sldId id="271" r:id="rId9"/>
    <p:sldId id="261" r:id="rId10"/>
    <p:sldId id="263" r:id="rId11"/>
    <p:sldId id="265" r:id="rId12"/>
    <p:sldId id="266" r:id="rId13"/>
    <p:sldId id="268" r:id="rId14"/>
    <p:sldId id="269" r:id="rId15"/>
    <p:sldId id="267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310" r:id="rId37"/>
    <p:sldId id="311" r:id="rId38"/>
    <p:sldId id="312" r:id="rId39"/>
    <p:sldId id="309" r:id="rId40"/>
    <p:sldId id="293" r:id="rId41"/>
    <p:sldId id="294" r:id="rId42"/>
    <p:sldId id="295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13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4DA14-DBB2-4302-907B-B04A8B0C2A4E}" v="99" dt="2023-02-02T09:27:36.087"/>
    <p1510:client id="{44888229-6124-4408-B97D-AC81E718A923}" v="2583" dt="2023-01-25T14:47:25.499"/>
    <p1510:client id="{62EF81D9-C5D1-4F03-A82A-761418ECEDB0}" v="731" dt="2023-01-29T10:44:46.465"/>
    <p1510:client id="{6A31C5C9-76AF-49CC-8990-E0DA4EAD0725}" v="1744" dt="2023-01-28T17:03:48.479"/>
    <p1510:client id="{6A3BA65C-4367-493A-AF8D-55EB0689F0B0}" v="1882" dt="2023-01-22T14:58:17.407"/>
    <p1510:client id="{7A78F34C-28F6-44BB-9D06-876E428FBB72}" v="201" dt="2023-01-26T15:00:22.626"/>
    <p1510:client id="{A3C7FC14-5977-49D0-93AB-FF49B62C3D58}" v="52" dt="2023-01-26T13:51:12.613"/>
    <p1510:client id="{B112B679-B486-395F-26E4-0F5374AC977F}" v="4" dt="2023-02-22T08:54:55.752"/>
    <p1510:client id="{E4AB5D4C-EAFC-44CF-8A41-EA0711532A76}" v="55" dt="2023-02-08T12:44:27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6CBC8D-ACB1-4905-99AD-43E6B807D3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790B46-9FF3-478D-99FD-D67E0BD58C0E}">
      <dgm:prSet/>
      <dgm:spPr/>
      <dgm:t>
        <a:bodyPr/>
        <a:lstStyle/>
        <a:p>
          <a:pPr rtl="0"/>
          <a:r>
            <a:rPr lang="fr-FR" dirty="0">
              <a:latin typeface="Calibri Light" panose="020F0302020204030204"/>
            </a:rPr>
            <a:t>Fonctionnalités</a:t>
          </a:r>
          <a:endParaRPr lang="en-US" dirty="0"/>
        </a:p>
      </dgm:t>
    </dgm:pt>
    <dgm:pt modelId="{BA38B6DD-EDA6-403B-B6AE-12909AF106DE}" type="parTrans" cxnId="{8A54A208-C55A-4FED-B030-0BF979FFCED2}">
      <dgm:prSet/>
      <dgm:spPr/>
      <dgm:t>
        <a:bodyPr/>
        <a:lstStyle/>
        <a:p>
          <a:endParaRPr lang="en-US"/>
        </a:p>
      </dgm:t>
    </dgm:pt>
    <dgm:pt modelId="{17BD31EB-5034-4B1B-BCE2-02ACBB91B13D}" type="sibTrans" cxnId="{8A54A208-C55A-4FED-B030-0BF979FFCED2}">
      <dgm:prSet/>
      <dgm:spPr/>
      <dgm:t>
        <a:bodyPr/>
        <a:lstStyle/>
        <a:p>
          <a:endParaRPr lang="en-US"/>
        </a:p>
      </dgm:t>
    </dgm:pt>
    <dgm:pt modelId="{0933DB75-791B-4CDB-BAF8-E04125067545}">
      <dgm:prSet phldr="0"/>
      <dgm:spPr/>
      <dgm:t>
        <a:bodyPr/>
        <a:lstStyle/>
        <a:p>
          <a:pPr rtl="0"/>
          <a:r>
            <a:rPr lang="fr-FR" dirty="0">
              <a:latin typeface="Calibri Light" panose="020F0302020204030204"/>
            </a:rPr>
            <a:t>Présentation du GPS 175</a:t>
          </a:r>
          <a:endParaRPr lang="fr-FR" dirty="0"/>
        </a:p>
      </dgm:t>
    </dgm:pt>
    <dgm:pt modelId="{E73A65D9-E468-4FBA-94A2-40654477AAD1}" type="parTrans" cxnId="{EBA26553-99F3-43D5-AB1B-FE58C2CF8D88}">
      <dgm:prSet/>
      <dgm:spPr/>
    </dgm:pt>
    <dgm:pt modelId="{02370641-143E-4C3A-B4E6-B456896B0EC9}" type="sibTrans" cxnId="{EBA26553-99F3-43D5-AB1B-FE58C2CF8D88}">
      <dgm:prSet/>
      <dgm:spPr/>
    </dgm:pt>
    <dgm:pt modelId="{D3B210D5-B300-4FE0-B913-FF171AF7E948}" type="pres">
      <dgm:prSet presAssocID="{596CBC8D-ACB1-4905-99AD-43E6B807D378}" presName="linear" presStyleCnt="0">
        <dgm:presLayoutVars>
          <dgm:animLvl val="lvl"/>
          <dgm:resizeHandles val="exact"/>
        </dgm:presLayoutVars>
      </dgm:prSet>
      <dgm:spPr/>
    </dgm:pt>
    <dgm:pt modelId="{6362F230-4AF8-469B-A79E-4ADD6396B427}" type="pres">
      <dgm:prSet presAssocID="{0933DB75-791B-4CDB-BAF8-E0412506754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8636B5-592C-4E6B-A854-41423187801B}" type="pres">
      <dgm:prSet presAssocID="{02370641-143E-4C3A-B4E6-B456896B0EC9}" presName="spacer" presStyleCnt="0"/>
      <dgm:spPr/>
    </dgm:pt>
    <dgm:pt modelId="{E375C034-5109-4AD4-80F1-E740D1524E5E}" type="pres">
      <dgm:prSet presAssocID="{B4790B46-9FF3-478D-99FD-D67E0BD58C0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A54A208-C55A-4FED-B030-0BF979FFCED2}" srcId="{596CBC8D-ACB1-4905-99AD-43E6B807D378}" destId="{B4790B46-9FF3-478D-99FD-D67E0BD58C0E}" srcOrd="1" destOrd="0" parTransId="{BA38B6DD-EDA6-403B-B6AE-12909AF106DE}" sibTransId="{17BD31EB-5034-4B1B-BCE2-02ACBB91B13D}"/>
    <dgm:cxn modelId="{7E1F5320-EA48-417F-91A4-A1E27F3758CB}" type="presOf" srcId="{0933DB75-791B-4CDB-BAF8-E04125067545}" destId="{6362F230-4AF8-469B-A79E-4ADD6396B427}" srcOrd="0" destOrd="0" presId="urn:microsoft.com/office/officeart/2005/8/layout/vList2"/>
    <dgm:cxn modelId="{EBA26553-99F3-43D5-AB1B-FE58C2CF8D88}" srcId="{596CBC8D-ACB1-4905-99AD-43E6B807D378}" destId="{0933DB75-791B-4CDB-BAF8-E04125067545}" srcOrd="0" destOrd="0" parTransId="{E73A65D9-E468-4FBA-94A2-40654477AAD1}" sibTransId="{02370641-143E-4C3A-B4E6-B456896B0EC9}"/>
    <dgm:cxn modelId="{8CAE46EF-421B-452F-AAFA-2B02CB83A9BB}" type="presOf" srcId="{B4790B46-9FF3-478D-99FD-D67E0BD58C0E}" destId="{E375C034-5109-4AD4-80F1-E740D1524E5E}" srcOrd="0" destOrd="0" presId="urn:microsoft.com/office/officeart/2005/8/layout/vList2"/>
    <dgm:cxn modelId="{17F877FC-3211-49C0-9D08-D47A0D90EB0F}" type="presOf" srcId="{596CBC8D-ACB1-4905-99AD-43E6B807D378}" destId="{D3B210D5-B300-4FE0-B913-FF171AF7E948}" srcOrd="0" destOrd="0" presId="urn:microsoft.com/office/officeart/2005/8/layout/vList2"/>
    <dgm:cxn modelId="{8DD82B5C-BF13-496F-B488-702182885146}" type="presParOf" srcId="{D3B210D5-B300-4FE0-B913-FF171AF7E948}" destId="{6362F230-4AF8-469B-A79E-4ADD6396B427}" srcOrd="0" destOrd="0" presId="urn:microsoft.com/office/officeart/2005/8/layout/vList2"/>
    <dgm:cxn modelId="{890684A5-6315-4AC9-AFF4-D08787B9ED69}" type="presParOf" srcId="{D3B210D5-B300-4FE0-B913-FF171AF7E948}" destId="{768636B5-592C-4E6B-A854-41423187801B}" srcOrd="1" destOrd="0" presId="urn:microsoft.com/office/officeart/2005/8/layout/vList2"/>
    <dgm:cxn modelId="{8D9DBD52-6B43-43EB-A817-B6C6E6E84789}" type="presParOf" srcId="{D3B210D5-B300-4FE0-B913-FF171AF7E948}" destId="{E375C034-5109-4AD4-80F1-E740D1524E5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2F230-4AF8-469B-A79E-4ADD6396B427}">
      <dsp:nvSpPr>
        <dsp:cNvPr id="0" name=""/>
        <dsp:cNvSpPr/>
      </dsp:nvSpPr>
      <dsp:spPr>
        <a:xfrm>
          <a:off x="0" y="530331"/>
          <a:ext cx="6467866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 dirty="0">
              <a:latin typeface="Calibri Light" panose="020F0302020204030204"/>
            </a:rPr>
            <a:t>Présentation du GPS 175</a:t>
          </a:r>
          <a:endParaRPr lang="fr-FR" sz="4700" kern="1200" dirty="0"/>
        </a:p>
      </dsp:txBody>
      <dsp:txXfrm>
        <a:off x="55030" y="585361"/>
        <a:ext cx="6357806" cy="1017235"/>
      </dsp:txXfrm>
    </dsp:sp>
    <dsp:sp modelId="{E375C034-5109-4AD4-80F1-E740D1524E5E}">
      <dsp:nvSpPr>
        <dsp:cNvPr id="0" name=""/>
        <dsp:cNvSpPr/>
      </dsp:nvSpPr>
      <dsp:spPr>
        <a:xfrm>
          <a:off x="0" y="1792986"/>
          <a:ext cx="6467866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 dirty="0">
              <a:latin typeface="Calibri Light" panose="020F0302020204030204"/>
            </a:rPr>
            <a:t>Fonctionnalités</a:t>
          </a:r>
          <a:endParaRPr lang="en-US" sz="4700" kern="1200" dirty="0"/>
        </a:p>
      </dsp:txBody>
      <dsp:txXfrm>
        <a:off x="55030" y="1848016"/>
        <a:ext cx="6357806" cy="1017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FDB3D5D8-8CF1-9178-E240-8F1B78B8C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84" y="2343510"/>
            <a:ext cx="10142327" cy="21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99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9D3D2-8515-5F1B-40BD-59EADDA42CB7}"/>
              </a:ext>
            </a:extLst>
          </p:cNvPr>
          <p:cNvSpPr txBox="1"/>
          <p:nvPr/>
        </p:nvSpPr>
        <p:spPr>
          <a:xfrm>
            <a:off x="7404100" y="431800"/>
            <a:ext cx="3848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Toggle key, pour </a:t>
            </a:r>
            <a:r>
              <a:rPr lang="en-US" err="1">
                <a:cs typeface="Calibri"/>
              </a:rPr>
              <a:t>activer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désactiver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fonction</a:t>
            </a:r>
            <a:endParaRPr lang="en-US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AC85F4-5A13-97F9-7ED0-55AD4EC96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314659"/>
            <a:ext cx="2743200" cy="1326482"/>
          </a:xfrm>
          <a:prstGeom prst="rect">
            <a:avLst/>
          </a:prstGeom>
        </p:spPr>
      </p:pic>
      <p:sp>
        <p:nvSpPr>
          <p:cNvPr id="18" name="Sous-titre 2">
            <a:extLst>
              <a:ext uri="{FF2B5EF4-FFF2-40B4-BE49-F238E27FC236}">
                <a16:creationId xmlns:a16="http://schemas.microsoft.com/office/drawing/2014/main" id="{42158315-4C04-B2E9-54D0-F4ECBDAA1F8F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76639763-A3F1-F241-FDB5-7F78D0DDD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602" y="3204584"/>
            <a:ext cx="2919738" cy="4577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>
                <a:solidFill>
                  <a:srgbClr val="FFFFFF"/>
                </a:solidFill>
                <a:cs typeface="Calibri"/>
              </a:rPr>
              <a:t>Commandes</a:t>
            </a:r>
          </a:p>
        </p:txBody>
      </p:sp>
    </p:spTree>
    <p:extLst>
      <p:ext uri="{BB962C8B-B14F-4D97-AF65-F5344CB8AC3E}">
        <p14:creationId xmlns:p14="http://schemas.microsoft.com/office/powerpoint/2010/main" val="219823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fr-FR" sz="4000">
                <a:solidFill>
                  <a:srgbClr val="FFFFFF"/>
                </a:solidFill>
                <a:cs typeface="Calibri Light"/>
              </a:rPr>
              <a:t>ECRAN D'ACCUEIL</a:t>
            </a:r>
            <a:endParaRPr lang="fr-FR" sz="4000">
              <a:solidFill>
                <a:srgbClr val="FFFFFF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E16A9E-994F-E870-8F0F-DB51EEC23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690" y="2055128"/>
            <a:ext cx="7664067" cy="25470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7D6D7B-BDAB-CBF8-DA82-B77646167D1C}"/>
              </a:ext>
            </a:extLst>
          </p:cNvPr>
          <p:cNvSpPr txBox="1"/>
          <p:nvPr/>
        </p:nvSpPr>
        <p:spPr>
          <a:xfrm>
            <a:off x="6283656" y="3371210"/>
            <a:ext cx="55728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IFR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36DF28A-00EE-83EF-58C6-B3CCD24609A3}"/>
              </a:ext>
            </a:extLst>
          </p:cNvPr>
          <p:cNvSpPr txBox="1"/>
          <p:nvPr/>
        </p:nvSpPr>
        <p:spPr>
          <a:xfrm>
            <a:off x="6232169" y="2458746"/>
            <a:ext cx="6710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N/A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911024-F729-66E0-17E8-3E017FFB57E2}"/>
              </a:ext>
            </a:extLst>
          </p:cNvPr>
          <p:cNvSpPr txBox="1"/>
          <p:nvPr/>
        </p:nvSpPr>
        <p:spPr>
          <a:xfrm>
            <a:off x="7890034" y="2458746"/>
            <a:ext cx="6710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N/A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552672-A431-1E4F-8BD3-093EA3957C0A}"/>
              </a:ext>
            </a:extLst>
          </p:cNvPr>
          <p:cNvSpPr txBox="1"/>
          <p:nvPr/>
        </p:nvSpPr>
        <p:spPr>
          <a:xfrm>
            <a:off x="9825926" y="2880935"/>
            <a:ext cx="6710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N/A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C3A72EE-F888-E045-CD05-2046801D5758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233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11363" y="2760817"/>
            <a:ext cx="3219010" cy="6238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Menus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872FCB-9A72-25DA-B2F9-3250464C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387" y="1767277"/>
            <a:ext cx="7690152" cy="2613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261FA3-083B-9705-C6BA-C605A48D6592}"/>
              </a:ext>
            </a:extLst>
          </p:cNvPr>
          <p:cNvSpPr txBox="1"/>
          <p:nvPr/>
        </p:nvSpPr>
        <p:spPr>
          <a:xfrm>
            <a:off x="6050677" y="4718940"/>
            <a:ext cx="293345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Menu </a:t>
            </a:r>
            <a:r>
              <a:rPr lang="en-US" dirty="0" err="1">
                <a:cs typeface="Calibri"/>
              </a:rPr>
              <a:t>déroulant</a:t>
            </a:r>
            <a:r>
              <a:rPr lang="en-US" dirty="0">
                <a:cs typeface="Calibri"/>
              </a:rPr>
              <a:t> droite / gauche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A795ED-EB4B-D304-9303-ED4BC862E969}"/>
              </a:ext>
            </a:extLst>
          </p:cNvPr>
          <p:cNvCxnSpPr>
            <a:cxnSpLocks/>
          </p:cNvCxnSpPr>
          <p:nvPr/>
        </p:nvCxnSpPr>
        <p:spPr>
          <a:xfrm flipV="1">
            <a:off x="7026818" y="3832310"/>
            <a:ext cx="198305" cy="91256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D5034BE0-4434-D73A-7B09-A24A323F8A96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43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61FA3-083B-9705-C6BA-C605A48D6592}"/>
              </a:ext>
            </a:extLst>
          </p:cNvPr>
          <p:cNvSpPr txBox="1"/>
          <p:nvPr/>
        </p:nvSpPr>
        <p:spPr>
          <a:xfrm>
            <a:off x="7977906" y="5018215"/>
            <a:ext cx="293345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Menu </a:t>
            </a:r>
            <a:r>
              <a:rPr lang="en-US" dirty="0" err="1">
                <a:cs typeface="Calibri"/>
              </a:rPr>
              <a:t>déroulant</a:t>
            </a:r>
            <a:r>
              <a:rPr lang="en-US" dirty="0">
                <a:cs typeface="Calibri"/>
              </a:rPr>
              <a:t> haut / bas scroll bar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A795ED-EB4B-D304-9303-ED4BC862E969}"/>
              </a:ext>
            </a:extLst>
          </p:cNvPr>
          <p:cNvCxnSpPr>
            <a:cxnSpLocks/>
          </p:cNvCxnSpPr>
          <p:nvPr/>
        </p:nvCxnSpPr>
        <p:spPr>
          <a:xfrm flipV="1">
            <a:off x="9171761" y="3236538"/>
            <a:ext cx="198305" cy="180761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DB53886F-B56D-5479-AC57-431FC809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521" y="1702588"/>
            <a:ext cx="7919961" cy="2627731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F6BD1045-AACF-CF20-6B57-3DF952859112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E1E2DC8-A474-D87E-EC74-79698394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363" y="2760817"/>
            <a:ext cx="3219010" cy="6238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Menus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80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61FA3-083B-9705-C6BA-C605A48D6592}"/>
              </a:ext>
            </a:extLst>
          </p:cNvPr>
          <p:cNvSpPr txBox="1"/>
          <p:nvPr/>
        </p:nvSpPr>
        <p:spPr>
          <a:xfrm>
            <a:off x="5770198" y="5201442"/>
            <a:ext cx="293345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Actions des boutons </a:t>
            </a:r>
            <a:r>
              <a:rPr lang="en-US" dirty="0" err="1">
                <a:cs typeface="Calibri"/>
              </a:rPr>
              <a:t>rotatifs</a:t>
            </a:r>
            <a:r>
              <a:rPr lang="en-US" dirty="0">
                <a:cs typeface="Calibri"/>
              </a:rPr>
              <a:t> et push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A795ED-EB4B-D304-9303-ED4BC862E969}"/>
              </a:ext>
            </a:extLst>
          </p:cNvPr>
          <p:cNvCxnSpPr>
            <a:cxnSpLocks/>
          </p:cNvCxnSpPr>
          <p:nvPr/>
        </p:nvCxnSpPr>
        <p:spPr>
          <a:xfrm flipV="1">
            <a:off x="6310910" y="3395574"/>
            <a:ext cx="198305" cy="180761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153138CA-DD5C-FBFD-EB42-C74803F5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22" y="2033008"/>
            <a:ext cx="6903961" cy="198258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7D8EC2-2E00-0A09-B80F-9A26490B5451}"/>
              </a:ext>
            </a:extLst>
          </p:cNvPr>
          <p:cNvCxnSpPr>
            <a:cxnSpLocks/>
          </p:cNvCxnSpPr>
          <p:nvPr/>
        </p:nvCxnSpPr>
        <p:spPr>
          <a:xfrm flipV="1">
            <a:off x="7472052" y="3395573"/>
            <a:ext cx="198305" cy="180761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108972-444A-AEC9-C907-E2DCF4FD6B90}"/>
              </a:ext>
            </a:extLst>
          </p:cNvPr>
          <p:cNvCxnSpPr>
            <a:cxnSpLocks/>
          </p:cNvCxnSpPr>
          <p:nvPr/>
        </p:nvCxnSpPr>
        <p:spPr>
          <a:xfrm flipV="1">
            <a:off x="8355004" y="3395572"/>
            <a:ext cx="198305" cy="180761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74926CE4-C5EB-2655-E668-F49ADD266AD5}"/>
              </a:ext>
            </a:extLst>
          </p:cNvPr>
          <p:cNvSpPr txBox="1">
            <a:spLocks/>
          </p:cNvSpPr>
          <p:nvPr/>
        </p:nvSpPr>
        <p:spPr>
          <a:xfrm>
            <a:off x="411363" y="2760817"/>
            <a:ext cx="3219010" cy="623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Menus</a:t>
            </a:r>
            <a:endParaRPr lang="en-US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2E4C8849-2439-B2D4-0793-78FF269CED70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52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25034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55" y="3762602"/>
            <a:ext cx="1714500" cy="1800225"/>
          </a:xfrm>
          <a:prstGeom prst="rect">
            <a:avLst/>
          </a:prstGeom>
        </p:spPr>
      </p:pic>
      <p:pic>
        <p:nvPicPr>
          <p:cNvPr id="3" name="Image 3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0EBB6321-554C-96AB-37FB-F62047F9E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29" y="1622065"/>
            <a:ext cx="7895229" cy="2590287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ACB38C4E-4B1B-1B72-4F91-D5EAA78FC6A6}"/>
              </a:ext>
            </a:extLst>
          </p:cNvPr>
          <p:cNvSpPr txBox="1"/>
          <p:nvPr/>
        </p:nvSpPr>
        <p:spPr>
          <a:xfrm>
            <a:off x="7209452" y="4613701"/>
            <a:ext cx="1943997" cy="3807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Vecteur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vitesse</a:t>
            </a:r>
          </a:p>
        </p:txBody>
      </p:sp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F27988DD-0E8B-0DCA-E33C-566C6E7551A2}"/>
              </a:ext>
            </a:extLst>
          </p:cNvPr>
          <p:cNvCxnSpPr>
            <a:cxnSpLocks/>
          </p:cNvCxnSpPr>
          <p:nvPr/>
        </p:nvCxnSpPr>
        <p:spPr>
          <a:xfrm flipH="1" flipV="1">
            <a:off x="7441551" y="3309696"/>
            <a:ext cx="643307" cy="123895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609312AD-9E88-FBC1-DCDC-1932F1985424}"/>
              </a:ext>
            </a:extLst>
          </p:cNvPr>
          <p:cNvSpPr txBox="1"/>
          <p:nvPr/>
        </p:nvSpPr>
        <p:spPr>
          <a:xfrm>
            <a:off x="4036346" y="4636446"/>
            <a:ext cx="1375341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Vitesse sol</a:t>
            </a:r>
          </a:p>
        </p:txBody>
      </p: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DD71E759-9481-5A99-3BCC-7955976A2AA8}"/>
              </a:ext>
            </a:extLst>
          </p:cNvPr>
          <p:cNvCxnSpPr>
            <a:cxnSpLocks/>
          </p:cNvCxnSpPr>
          <p:nvPr/>
        </p:nvCxnSpPr>
        <p:spPr>
          <a:xfrm flipV="1">
            <a:off x="5161962" y="3343813"/>
            <a:ext cx="61827" cy="126170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306F8A-9131-88EB-D888-FED587D2CC4B}"/>
              </a:ext>
            </a:extLst>
          </p:cNvPr>
          <p:cNvSpPr txBox="1"/>
          <p:nvPr/>
        </p:nvSpPr>
        <p:spPr>
          <a:xfrm>
            <a:off x="4206942" y="348773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Orientation de la carte </a:t>
            </a:r>
            <a:endParaRPr lang="en-US" b="1" dirty="0">
              <a:cs typeface="Calibri"/>
            </a:endParaRPr>
          </a:p>
        </p:txBody>
      </p: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id="{854F501B-27F8-491B-AF4D-80DA16738C29}"/>
              </a:ext>
            </a:extLst>
          </p:cNvPr>
          <p:cNvCxnSpPr>
            <a:cxnSpLocks/>
          </p:cNvCxnSpPr>
          <p:nvPr/>
        </p:nvCxnSpPr>
        <p:spPr>
          <a:xfrm flipH="1" flipV="1">
            <a:off x="4928086" y="1000946"/>
            <a:ext cx="404470" cy="1659762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3">
            <a:extLst>
              <a:ext uri="{FF2B5EF4-FFF2-40B4-BE49-F238E27FC236}">
                <a16:creationId xmlns:a16="http://schemas.microsoft.com/office/drawing/2014/main" id="{444C5E33-B3AD-7B1D-6F1B-79B7713046B0}"/>
              </a:ext>
            </a:extLst>
          </p:cNvPr>
          <p:cNvSpPr txBox="1"/>
          <p:nvPr/>
        </p:nvSpPr>
        <p:spPr>
          <a:xfrm>
            <a:off x="8596971" y="348772"/>
            <a:ext cx="1375341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Route </a:t>
            </a:r>
            <a:r>
              <a:rPr lang="en-US" b="1" dirty="0" err="1">
                <a:cs typeface="Calibri"/>
              </a:rPr>
              <a:t>vraie</a:t>
            </a:r>
            <a:endParaRPr lang="en-US" b="1">
              <a:cs typeface="Calibri"/>
            </a:endParaRPr>
          </a:p>
        </p:txBody>
      </p: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1129100A-C26D-1FEB-6E6E-8F0605D87024}"/>
              </a:ext>
            </a:extLst>
          </p:cNvPr>
          <p:cNvCxnSpPr>
            <a:cxnSpLocks/>
          </p:cNvCxnSpPr>
          <p:nvPr/>
        </p:nvCxnSpPr>
        <p:spPr>
          <a:xfrm flipH="1" flipV="1">
            <a:off x="9090652" y="716617"/>
            <a:ext cx="131515" cy="1284449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3">
            <a:extLst>
              <a:ext uri="{FF2B5EF4-FFF2-40B4-BE49-F238E27FC236}">
                <a16:creationId xmlns:a16="http://schemas.microsoft.com/office/drawing/2014/main" id="{1BEC6A22-0C52-E016-A99E-9561CA3E6623}"/>
              </a:ext>
            </a:extLst>
          </p:cNvPr>
          <p:cNvSpPr txBox="1"/>
          <p:nvPr/>
        </p:nvSpPr>
        <p:spPr>
          <a:xfrm>
            <a:off x="7107089" y="326025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Nav range ring, </a:t>
            </a:r>
            <a:r>
              <a:rPr lang="en-US" b="1" dirty="0" err="1">
                <a:cs typeface="Calibri"/>
              </a:rPr>
              <a:t>nord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magnétique</a:t>
            </a:r>
            <a:endParaRPr lang="en-US" b="1" dirty="0">
              <a:cs typeface="Calibri"/>
            </a:endParaRPr>
          </a:p>
        </p:txBody>
      </p: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50B8A461-B015-ED17-9F10-18A08F37D11B}"/>
              </a:ext>
            </a:extLst>
          </p:cNvPr>
          <p:cNvCxnSpPr>
            <a:cxnSpLocks/>
          </p:cNvCxnSpPr>
          <p:nvPr/>
        </p:nvCxnSpPr>
        <p:spPr>
          <a:xfrm flipV="1">
            <a:off x="7777778" y="1273899"/>
            <a:ext cx="61827" cy="70442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E8EEEF09-D26C-1A84-7475-D93AF4B1D812}"/>
              </a:ext>
            </a:extLst>
          </p:cNvPr>
          <p:cNvSpPr txBox="1"/>
          <p:nvPr/>
        </p:nvSpPr>
        <p:spPr>
          <a:xfrm>
            <a:off x="5651329" y="326026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Nav range ring rayon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NM</a:t>
            </a:r>
            <a:endParaRPr lang="en-US" b="1" dirty="0">
              <a:cs typeface="Calibri"/>
            </a:endParaRPr>
          </a:p>
        </p:txBody>
      </p:sp>
      <p:cxnSp>
        <p:nvCxnSpPr>
          <p:cNvPr id="23" name="Straight Arrow Connector 17">
            <a:extLst>
              <a:ext uri="{FF2B5EF4-FFF2-40B4-BE49-F238E27FC236}">
                <a16:creationId xmlns:a16="http://schemas.microsoft.com/office/drawing/2014/main" id="{106A624B-7382-B590-A99F-A438B64A6359}"/>
              </a:ext>
            </a:extLst>
          </p:cNvPr>
          <p:cNvCxnSpPr>
            <a:cxnSpLocks/>
          </p:cNvCxnSpPr>
          <p:nvPr/>
        </p:nvCxnSpPr>
        <p:spPr>
          <a:xfrm flipH="1" flipV="1">
            <a:off x="6372472" y="1273900"/>
            <a:ext cx="97396" cy="92051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3">
            <a:extLst>
              <a:ext uri="{FF2B5EF4-FFF2-40B4-BE49-F238E27FC236}">
                <a16:creationId xmlns:a16="http://schemas.microsoft.com/office/drawing/2014/main" id="{82465943-FEA7-77D7-A7B5-8B7D8A548B1E}"/>
              </a:ext>
            </a:extLst>
          </p:cNvPr>
          <p:cNvSpPr txBox="1"/>
          <p:nvPr/>
        </p:nvSpPr>
        <p:spPr>
          <a:xfrm>
            <a:off x="9324854" y="4613700"/>
            <a:ext cx="1943997" cy="3807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</a:rPr>
              <a:t>Position de </a:t>
            </a:r>
            <a:r>
              <a:rPr lang="en-US" dirty="0" err="1">
                <a:ea typeface="+mn-lt"/>
                <a:cs typeface="+mn-lt"/>
              </a:rPr>
              <a:t>l'avion</a:t>
            </a:r>
            <a:endParaRPr lang="fr-FR" dirty="0" err="1"/>
          </a:p>
        </p:txBody>
      </p: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FBFB5B24-47A3-837D-55B3-8FB15E0F4257}"/>
              </a:ext>
            </a:extLst>
          </p:cNvPr>
          <p:cNvCxnSpPr>
            <a:cxnSpLocks/>
          </p:cNvCxnSpPr>
          <p:nvPr/>
        </p:nvCxnSpPr>
        <p:spPr>
          <a:xfrm flipH="1" flipV="1">
            <a:off x="7350566" y="2741038"/>
            <a:ext cx="1985336" cy="1841732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3">
            <a:extLst>
              <a:ext uri="{FF2B5EF4-FFF2-40B4-BE49-F238E27FC236}">
                <a16:creationId xmlns:a16="http://schemas.microsoft.com/office/drawing/2014/main" id="{B77CF82B-A737-5604-9B66-A1DA46264EB6}"/>
              </a:ext>
            </a:extLst>
          </p:cNvPr>
          <p:cNvSpPr txBox="1"/>
          <p:nvPr/>
        </p:nvSpPr>
        <p:spPr>
          <a:xfrm>
            <a:off x="5583091" y="4625073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Map overlay icon</a:t>
            </a:r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476E2C0B-6229-AF43-7A54-F5B5B6C7F5AE}"/>
              </a:ext>
            </a:extLst>
          </p:cNvPr>
          <p:cNvCxnSpPr>
            <a:cxnSpLocks/>
          </p:cNvCxnSpPr>
          <p:nvPr/>
        </p:nvCxnSpPr>
        <p:spPr>
          <a:xfrm flipH="1" flipV="1">
            <a:off x="5849311" y="3582649"/>
            <a:ext cx="427217" cy="104561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3">
            <a:extLst>
              <a:ext uri="{FF2B5EF4-FFF2-40B4-BE49-F238E27FC236}">
                <a16:creationId xmlns:a16="http://schemas.microsoft.com/office/drawing/2014/main" id="{B87E3030-2C60-246A-F13C-9E4E67198E5A}"/>
              </a:ext>
            </a:extLst>
          </p:cNvPr>
          <p:cNvSpPr txBox="1"/>
          <p:nvPr/>
        </p:nvSpPr>
        <p:spPr>
          <a:xfrm>
            <a:off x="10052732" y="348771"/>
            <a:ext cx="1375341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Direct-TO</a:t>
            </a:r>
            <a:endParaRPr lang="en-US" b="1" dirty="0">
              <a:cs typeface="Calibri"/>
            </a:endParaRPr>
          </a:p>
        </p:txBody>
      </p:sp>
      <p:cxnSp>
        <p:nvCxnSpPr>
          <p:cNvPr id="29" name="Straight Arrow Connector 17">
            <a:extLst>
              <a:ext uri="{FF2B5EF4-FFF2-40B4-BE49-F238E27FC236}">
                <a16:creationId xmlns:a16="http://schemas.microsoft.com/office/drawing/2014/main" id="{B7343132-12DA-B3DD-FBCC-3ACF679C1F47}"/>
              </a:ext>
            </a:extLst>
          </p:cNvPr>
          <p:cNvCxnSpPr>
            <a:cxnSpLocks/>
          </p:cNvCxnSpPr>
          <p:nvPr/>
        </p:nvCxnSpPr>
        <p:spPr>
          <a:xfrm flipH="1" flipV="1">
            <a:off x="10546412" y="693870"/>
            <a:ext cx="6411" cy="1329941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77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48" y="2735981"/>
            <a:ext cx="1275092" cy="1132397"/>
          </a:xfrm>
          <a:prstGeom prst="rect">
            <a:avLst/>
          </a:prstGeom>
        </p:spPr>
      </p:pic>
      <p:pic>
        <p:nvPicPr>
          <p:cNvPr id="30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7A803A-8C9E-0127-F60E-06BC004C0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37" y="4564902"/>
            <a:ext cx="2369569" cy="1322538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34809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age 3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2F5735-C733-B848-31F0-885681F63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079" y="2992729"/>
            <a:ext cx="7847161" cy="3331072"/>
          </a:xfrm>
          <a:prstGeom prst="rect">
            <a:avLst/>
          </a:prstGeom>
        </p:spPr>
      </p:pic>
      <p:pic>
        <p:nvPicPr>
          <p:cNvPr id="35" name="Image 35">
            <a:extLst>
              <a:ext uri="{FF2B5EF4-FFF2-40B4-BE49-F238E27FC236}">
                <a16:creationId xmlns:a16="http://schemas.microsoft.com/office/drawing/2014/main" id="{3C41A209-DE07-CF73-8319-5F738393F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456" y="527019"/>
            <a:ext cx="5704935" cy="1490753"/>
          </a:xfrm>
          <a:prstGeom prst="rect">
            <a:avLst/>
          </a:prstGeom>
        </p:spPr>
      </p:pic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2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34809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3" descr="Une image contenant texte, signe, périphérique, mètre&#10;&#10;Description générée automatiquement">
            <a:extLst>
              <a:ext uri="{FF2B5EF4-FFF2-40B4-BE49-F238E27FC236}">
                <a16:creationId xmlns:a16="http://schemas.microsoft.com/office/drawing/2014/main" id="{976C2068-0E21-AD43-AB37-28BD6529D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30" y="4677102"/>
            <a:ext cx="2743200" cy="1558212"/>
          </a:xfrm>
          <a:prstGeom prst="rect">
            <a:avLst/>
          </a:prstGeom>
        </p:spPr>
      </p:pic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369BF5-A612-9FBD-8F49-BDF48EB9B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306" y="4490566"/>
            <a:ext cx="7933426" cy="1701246"/>
          </a:xfrm>
          <a:prstGeom prst="rect">
            <a:avLst/>
          </a:prstGeom>
        </p:spPr>
      </p:pic>
      <p:pic>
        <p:nvPicPr>
          <p:cNvPr id="5" name="Image 7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D7525A2F-6A1B-44F1-FA10-FFDD95447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928" y="658879"/>
            <a:ext cx="6438181" cy="29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34809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3" descr="Une image contenant texte, moniteur, intérieur, image&#10;&#10;Description générée automatiquement">
            <a:extLst>
              <a:ext uri="{FF2B5EF4-FFF2-40B4-BE49-F238E27FC236}">
                <a16:creationId xmlns:a16="http://schemas.microsoft.com/office/drawing/2014/main" id="{B6E434C2-434C-9088-92EC-D8DD74FC7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21" y="4685857"/>
            <a:ext cx="2743200" cy="1540701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7849C5DC-BB61-EC5E-E915-59CBE8F18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985" y="2669471"/>
            <a:ext cx="7027652" cy="242483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A061776-95B7-EF90-4CC3-F6EDF9047B58}"/>
              </a:ext>
            </a:extLst>
          </p:cNvPr>
          <p:cNvSpPr txBox="1"/>
          <p:nvPr/>
        </p:nvSpPr>
        <p:spPr>
          <a:xfrm>
            <a:off x="6434020" y="1367685"/>
            <a:ext cx="31238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cs typeface="Calibri"/>
              </a:rPr>
              <a:t>Altitude du terrain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2844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34809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061776-95B7-EF90-4CC3-F6EDF9047B58}"/>
              </a:ext>
            </a:extLst>
          </p:cNvPr>
          <p:cNvSpPr txBox="1"/>
          <p:nvPr/>
        </p:nvSpPr>
        <p:spPr>
          <a:xfrm>
            <a:off x="5398850" y="1669609"/>
            <a:ext cx="54386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cs typeface="Calibri"/>
              </a:rPr>
              <a:t>Hauteur du terrain par rapport à l'avion</a:t>
            </a:r>
          </a:p>
        </p:txBody>
      </p:sp>
      <p:pic>
        <p:nvPicPr>
          <p:cNvPr id="5" name="Image 7" descr="Une image contenant texte, moniteur, équipement électronique, fermer&#10;&#10;Description générée automatiquement">
            <a:extLst>
              <a:ext uri="{FF2B5EF4-FFF2-40B4-BE49-F238E27FC236}">
                <a16:creationId xmlns:a16="http://schemas.microsoft.com/office/drawing/2014/main" id="{9779008E-12AD-659B-EFD2-68C6D4F88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21" y="4674443"/>
            <a:ext cx="2743200" cy="1563530"/>
          </a:xfrm>
          <a:prstGeom prst="rect">
            <a:avLst/>
          </a:prstGeom>
        </p:spPr>
      </p:pic>
      <p:pic>
        <p:nvPicPr>
          <p:cNvPr id="8" name="Image 9">
            <a:extLst>
              <a:ext uri="{FF2B5EF4-FFF2-40B4-BE49-F238E27FC236}">
                <a16:creationId xmlns:a16="http://schemas.microsoft.com/office/drawing/2014/main" id="{3A8654C7-3751-599C-3D42-059CBAB48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947" y="3506194"/>
            <a:ext cx="7343954" cy="25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5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2F8289-C407-7F02-3A94-0BCA7C3E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fr-FR" b="1">
                <a:cs typeface="Calibri Light" panose="020F0302020204030204"/>
              </a:rPr>
              <a:t>FORMATION GARMIN GPS 175</a:t>
            </a:r>
          </a:p>
        </p:txBody>
      </p: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F90F00BE-C52E-C4BB-D4DD-2ED41C0E07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6429" y="2278173"/>
          <a:ext cx="6467867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11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0DE7DB-2852-14A2-30DF-CED4FF21F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026" y="3229912"/>
            <a:ext cx="1950918" cy="41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34809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AA219761-6D76-8215-4034-A36532263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579" y="503422"/>
            <a:ext cx="5552364" cy="5851156"/>
          </a:xfrm>
          <a:prstGeom prst="rect">
            <a:avLst/>
          </a:prstGeom>
        </p:spPr>
      </p:pic>
      <p:pic>
        <p:nvPicPr>
          <p:cNvPr id="4" name="Image 9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E1412457-40AC-EC38-6DC4-874887CD5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41" y="4768115"/>
            <a:ext cx="2733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1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34809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9F5BFA4E-092C-1830-5ED0-B53EAF2EC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38" y="2428462"/>
            <a:ext cx="6962632" cy="3036031"/>
          </a:xfrm>
          <a:prstGeom prst="rect">
            <a:avLst/>
          </a:prstGeom>
        </p:spPr>
      </p:pic>
      <p:pic>
        <p:nvPicPr>
          <p:cNvPr id="8" name="Image 9" descr="Une image contenant texte, moniteur, fermer&#10;&#10;Description générée automatiquement">
            <a:extLst>
              <a:ext uri="{FF2B5EF4-FFF2-40B4-BE49-F238E27FC236}">
                <a16:creationId xmlns:a16="http://schemas.microsoft.com/office/drawing/2014/main" id="{2D1A9201-FDDC-BC16-447B-42DF4F598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79" y="4644226"/>
            <a:ext cx="2743200" cy="157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6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00690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6C5783-3FC3-625D-A848-29E9C9039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25" y="4709960"/>
            <a:ext cx="2743200" cy="1532408"/>
          </a:xfrm>
          <a:prstGeom prst="rect">
            <a:avLst/>
          </a:prstGeom>
        </p:spPr>
      </p:pic>
      <p:pic>
        <p:nvPicPr>
          <p:cNvPr id="4" name="Image 9">
            <a:extLst>
              <a:ext uri="{FF2B5EF4-FFF2-40B4-BE49-F238E27FC236}">
                <a16:creationId xmlns:a16="http://schemas.microsoft.com/office/drawing/2014/main" id="{058E10A2-74BC-B276-6DFA-2B799A25B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982" y="3373030"/>
            <a:ext cx="7497170" cy="31826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FAB6D8E-170E-33CE-E25A-55D921E543FF}"/>
              </a:ext>
            </a:extLst>
          </p:cNvPr>
          <p:cNvSpPr txBox="1"/>
          <p:nvPr/>
        </p:nvSpPr>
        <p:spPr>
          <a:xfrm>
            <a:off x="4670970" y="987221"/>
            <a:ext cx="66100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cs typeface="Calibri"/>
              </a:rPr>
              <a:t>Route sol suivie par l'avion, la pointe de la flèche indique la position de l'avion dans le temps sélectionné. Le vent est pris en compte.</a:t>
            </a:r>
          </a:p>
        </p:txBody>
      </p:sp>
    </p:spTree>
    <p:extLst>
      <p:ext uri="{BB962C8B-B14F-4D97-AF65-F5344CB8AC3E}">
        <p14:creationId xmlns:p14="http://schemas.microsoft.com/office/powerpoint/2010/main" val="3781307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00690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AB6D8E-170E-33CE-E25A-55D921E543FF}"/>
              </a:ext>
            </a:extLst>
          </p:cNvPr>
          <p:cNvSpPr txBox="1"/>
          <p:nvPr/>
        </p:nvSpPr>
        <p:spPr>
          <a:xfrm>
            <a:off x="4670970" y="987221"/>
            <a:ext cx="66100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cs typeface="Calibri"/>
              </a:rPr>
              <a:t>Possibilité d'afficher d'autres informations dans les 4 angles de la </a:t>
            </a:r>
            <a:r>
              <a:rPr lang="fr-FR" sz="2400" dirty="0" err="1">
                <a:cs typeface="Calibri"/>
              </a:rPr>
              <a:t>map</a:t>
            </a:r>
            <a:r>
              <a:rPr lang="fr-FR" sz="2400" dirty="0">
                <a:cs typeface="Calibri"/>
              </a:rPr>
              <a:t> (voir page suivante)</a:t>
            </a:r>
          </a:p>
        </p:txBody>
      </p:sp>
      <p:pic>
        <p:nvPicPr>
          <p:cNvPr id="5" name="Image 7" descr="Une image contenant texte, moniteur, équipement électronique, signe&#10;&#10;Description générée automatiquement">
            <a:extLst>
              <a:ext uri="{FF2B5EF4-FFF2-40B4-BE49-F238E27FC236}">
                <a16:creationId xmlns:a16="http://schemas.microsoft.com/office/drawing/2014/main" id="{C2BBD0AD-57DF-851C-FA33-6E4EFF114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06" y="4684563"/>
            <a:ext cx="2743200" cy="1537711"/>
          </a:xfrm>
          <a:prstGeom prst="rect">
            <a:avLst/>
          </a:prstGeom>
        </p:spPr>
      </p:pic>
      <p:pic>
        <p:nvPicPr>
          <p:cNvPr id="8" name="Image 9" descr="Une image contenant texte, extérieur, périphérique, mètre&#10;&#10;Description générée automatiquement">
            <a:extLst>
              <a:ext uri="{FF2B5EF4-FFF2-40B4-BE49-F238E27FC236}">
                <a16:creationId xmlns:a16="http://schemas.microsoft.com/office/drawing/2014/main" id="{513F2052-3653-1B83-979D-9F9197918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340" y="3168544"/>
            <a:ext cx="7349319" cy="30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98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00690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7" descr="Une image contenant texte, moniteur, équipement électronique, signe&#10;&#10;Description générée automatiquement">
            <a:extLst>
              <a:ext uri="{FF2B5EF4-FFF2-40B4-BE49-F238E27FC236}">
                <a16:creationId xmlns:a16="http://schemas.microsoft.com/office/drawing/2014/main" id="{C2BBD0AD-57DF-851C-FA33-6E4EFF114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06" y="4684563"/>
            <a:ext cx="2743200" cy="1537711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F09274FA-CA46-74B1-3900-544B1B61B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609" y="187926"/>
            <a:ext cx="2743200" cy="1477969"/>
          </a:xfrm>
          <a:prstGeom prst="rect">
            <a:avLst/>
          </a:prstGeom>
        </p:spPr>
      </p:pic>
      <p:pic>
        <p:nvPicPr>
          <p:cNvPr id="4" name="Image 9">
            <a:extLst>
              <a:ext uri="{FF2B5EF4-FFF2-40B4-BE49-F238E27FC236}">
                <a16:creationId xmlns:a16="http://schemas.microsoft.com/office/drawing/2014/main" id="{6C5CCD2B-9B32-07AD-43D0-5F6030605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609" y="1684640"/>
            <a:ext cx="2743200" cy="1464301"/>
          </a:xfrm>
          <a:prstGeom prst="rect">
            <a:avLst/>
          </a:prstGeom>
        </p:spPr>
      </p:pic>
      <p:pic>
        <p:nvPicPr>
          <p:cNvPr id="10" name="Image 13">
            <a:extLst>
              <a:ext uri="{FF2B5EF4-FFF2-40B4-BE49-F238E27FC236}">
                <a16:creationId xmlns:a16="http://schemas.microsoft.com/office/drawing/2014/main" id="{36C2B182-B17D-BAAC-74FE-49896C9B8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609" y="3158348"/>
            <a:ext cx="2743200" cy="1473902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2F3575C9-389B-5FCE-F4DB-64A2E787A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4609" y="4628786"/>
            <a:ext cx="2743200" cy="1467293"/>
          </a:xfrm>
          <a:prstGeom prst="rect">
            <a:avLst/>
          </a:prstGeom>
        </p:spPr>
      </p:pic>
      <p:pic>
        <p:nvPicPr>
          <p:cNvPr id="16" name="Image 17">
            <a:extLst>
              <a:ext uri="{FF2B5EF4-FFF2-40B4-BE49-F238E27FC236}">
                <a16:creationId xmlns:a16="http://schemas.microsoft.com/office/drawing/2014/main" id="{6FD26EE6-A7EB-AC7B-8988-23CAF3F22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8907" y="186404"/>
            <a:ext cx="2743200" cy="1458267"/>
          </a:xfrm>
          <a:prstGeom prst="rect">
            <a:avLst/>
          </a:prstGeom>
        </p:spPr>
      </p:pic>
      <p:pic>
        <p:nvPicPr>
          <p:cNvPr id="18" name="Image 18">
            <a:extLst>
              <a:ext uri="{FF2B5EF4-FFF2-40B4-BE49-F238E27FC236}">
                <a16:creationId xmlns:a16="http://schemas.microsoft.com/office/drawing/2014/main" id="{BC852ABA-C2E3-8F09-8487-D233944660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8907" y="1660183"/>
            <a:ext cx="2743200" cy="1444978"/>
          </a:xfrm>
          <a:prstGeom prst="rect">
            <a:avLst/>
          </a:prstGeom>
        </p:spPr>
      </p:pic>
      <p:pic>
        <p:nvPicPr>
          <p:cNvPr id="19" name="Image 19">
            <a:extLst>
              <a:ext uri="{FF2B5EF4-FFF2-40B4-BE49-F238E27FC236}">
                <a16:creationId xmlns:a16="http://schemas.microsoft.com/office/drawing/2014/main" id="{C80FBFBD-CEAD-E79B-1964-D5B72055A5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8907" y="3133046"/>
            <a:ext cx="2743200" cy="1456267"/>
          </a:xfrm>
          <a:prstGeom prst="rect">
            <a:avLst/>
          </a:prstGeom>
        </p:spPr>
      </p:pic>
      <p:pic>
        <p:nvPicPr>
          <p:cNvPr id="20" name="Image 20">
            <a:extLst>
              <a:ext uri="{FF2B5EF4-FFF2-40B4-BE49-F238E27FC236}">
                <a16:creationId xmlns:a16="http://schemas.microsoft.com/office/drawing/2014/main" id="{3F83E410-3497-3025-E3E7-90ABA0BA7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8907" y="4632296"/>
            <a:ext cx="2743200" cy="146027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D76D1FB-7E3A-79C7-1714-596DDED907FF}"/>
              </a:ext>
            </a:extLst>
          </p:cNvPr>
          <p:cNvSpPr txBox="1"/>
          <p:nvPr/>
        </p:nvSpPr>
        <p:spPr>
          <a:xfrm>
            <a:off x="4412776" y="3241342"/>
            <a:ext cx="55728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IFR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81733E3-BCB7-80BF-32D8-57671048CB02}"/>
              </a:ext>
            </a:extLst>
          </p:cNvPr>
          <p:cNvSpPr txBox="1"/>
          <p:nvPr/>
        </p:nvSpPr>
        <p:spPr>
          <a:xfrm>
            <a:off x="11236656" y="1239670"/>
            <a:ext cx="55728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IFR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349A042-73B1-BD30-498D-DE55D4C2BC67}"/>
              </a:ext>
            </a:extLst>
          </p:cNvPr>
          <p:cNvSpPr txBox="1"/>
          <p:nvPr/>
        </p:nvSpPr>
        <p:spPr>
          <a:xfrm>
            <a:off x="11236655" y="1717341"/>
            <a:ext cx="6710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N/A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F258A37-52B7-CEEC-08E1-0BA9B68FC1E8}"/>
              </a:ext>
            </a:extLst>
          </p:cNvPr>
          <p:cNvSpPr txBox="1"/>
          <p:nvPr/>
        </p:nvSpPr>
        <p:spPr>
          <a:xfrm>
            <a:off x="11236654" y="2195012"/>
            <a:ext cx="6710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N/A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28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EA052E7-FA0C-7AC4-1D4A-FA25B4E3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3" y="728980"/>
            <a:ext cx="1225670" cy="1282641"/>
          </a:xfrm>
          <a:prstGeom prst="rect">
            <a:avLst/>
          </a:prstGeom>
        </p:spPr>
      </p:pic>
      <p:pic>
        <p:nvPicPr>
          <p:cNvPr id="7" name="Image 29">
            <a:extLst>
              <a:ext uri="{FF2B5EF4-FFF2-40B4-BE49-F238E27FC236}">
                <a16:creationId xmlns:a16="http://schemas.microsoft.com/office/drawing/2014/main" id="{03CE519E-2133-40D4-2B95-DCF691E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03" y="2735981"/>
            <a:ext cx="1275092" cy="1132397"/>
          </a:xfrm>
          <a:prstGeom prst="rect">
            <a:avLst/>
          </a:prstGeom>
        </p:spPr>
      </p:pic>
      <p:sp>
        <p:nvSpPr>
          <p:cNvPr id="32" name="Arrow: Right 15">
            <a:extLst>
              <a:ext uri="{FF2B5EF4-FFF2-40B4-BE49-F238E27FC236}">
                <a16:creationId xmlns:a16="http://schemas.microsoft.com/office/drawing/2014/main" id="{31CE66EC-FBB0-588D-C198-AE462EF3554C}"/>
              </a:ext>
            </a:extLst>
          </p:cNvPr>
          <p:cNvSpPr/>
          <p:nvPr/>
        </p:nvSpPr>
        <p:spPr>
          <a:xfrm rot="5400000">
            <a:off x="1700690" y="2170115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15">
            <a:extLst>
              <a:ext uri="{FF2B5EF4-FFF2-40B4-BE49-F238E27FC236}">
                <a16:creationId xmlns:a16="http://schemas.microsoft.com/office/drawing/2014/main" id="{E0F66A09-FEBB-14D0-EFA5-487ABFB23D6B}"/>
              </a:ext>
            </a:extLst>
          </p:cNvPr>
          <p:cNvSpPr/>
          <p:nvPr/>
        </p:nvSpPr>
        <p:spPr>
          <a:xfrm rot="5400000">
            <a:off x="1677299" y="3981662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11" descr="Une image contenant texte, équipement électronique, fermer, téléphone mobile&#10;&#10;Description générée automatiquement">
            <a:extLst>
              <a:ext uri="{FF2B5EF4-FFF2-40B4-BE49-F238E27FC236}">
                <a16:creationId xmlns:a16="http://schemas.microsoft.com/office/drawing/2014/main" id="{8413DE85-CBB7-C6C0-C021-D1DDB3BE0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52" y="4684398"/>
            <a:ext cx="2743200" cy="156078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2B0F90D-CC8D-0AB6-2A19-A4E415BC8324}"/>
              </a:ext>
            </a:extLst>
          </p:cNvPr>
          <p:cNvSpPr txBox="1"/>
          <p:nvPr/>
        </p:nvSpPr>
        <p:spPr>
          <a:xfrm>
            <a:off x="4670970" y="987221"/>
            <a:ext cx="66100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cs typeface="Calibri"/>
              </a:rPr>
              <a:t>Affiche les informations de base dans les 4 angles de la </a:t>
            </a:r>
            <a:r>
              <a:rPr lang="fr-FR" sz="2400" dirty="0" err="1">
                <a:cs typeface="Calibri"/>
              </a:rPr>
              <a:t>map</a:t>
            </a:r>
            <a:r>
              <a:rPr lang="fr-FR" sz="2400" dirty="0">
                <a:cs typeface="Calibri"/>
              </a:rPr>
              <a:t>.</a:t>
            </a:r>
          </a:p>
        </p:txBody>
      </p:sp>
      <p:pic>
        <p:nvPicPr>
          <p:cNvPr id="26" name="Image 26" descr="Une image contenant carte&#10;&#10;Description générée automatiquement">
            <a:extLst>
              <a:ext uri="{FF2B5EF4-FFF2-40B4-BE49-F238E27FC236}">
                <a16:creationId xmlns:a16="http://schemas.microsoft.com/office/drawing/2014/main" id="{ABEFA726-55E5-938D-69C0-EF6FE51E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087" y="2885274"/>
            <a:ext cx="7235588" cy="30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93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558392D-AC91-7885-E2C3-3C101D493587}"/>
              </a:ext>
            </a:extLst>
          </p:cNvPr>
          <p:cNvSpPr txBox="1"/>
          <p:nvPr/>
        </p:nvSpPr>
        <p:spPr>
          <a:xfrm>
            <a:off x="4206942" y="348773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Branche active</a:t>
            </a: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13187EB4-4B37-2CAD-6B15-3E472FF6D9C6}"/>
              </a:ext>
            </a:extLst>
          </p:cNvPr>
          <p:cNvCxnSpPr>
            <a:cxnSpLocks/>
          </p:cNvCxnSpPr>
          <p:nvPr/>
        </p:nvCxnSpPr>
        <p:spPr>
          <a:xfrm flipH="1" flipV="1">
            <a:off x="4928086" y="1000946"/>
            <a:ext cx="211127" cy="1659762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7" descr="Une image contenant texte, tableau de points, argent&#10;&#10;Description générée automatiquement">
            <a:extLst>
              <a:ext uri="{FF2B5EF4-FFF2-40B4-BE49-F238E27FC236}">
                <a16:creationId xmlns:a16="http://schemas.microsoft.com/office/drawing/2014/main" id="{60F22A05-31F5-DF7A-D16F-E11382C32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594" y="2146038"/>
            <a:ext cx="7622274" cy="2497684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127E7396-BBC9-BC4B-2593-E15719784673}"/>
              </a:ext>
            </a:extLst>
          </p:cNvPr>
          <p:cNvSpPr txBox="1"/>
          <p:nvPr/>
        </p:nvSpPr>
        <p:spPr>
          <a:xfrm>
            <a:off x="5241897" y="1247251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Liste</a:t>
            </a:r>
            <a:r>
              <a:rPr lang="en-US" dirty="0">
                <a:cs typeface="Calibri"/>
              </a:rPr>
              <a:t> des way points</a:t>
            </a:r>
          </a:p>
        </p:txBody>
      </p: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B67386B3-6997-23D4-AC40-566DEA78EA96}"/>
              </a:ext>
            </a:extLst>
          </p:cNvPr>
          <p:cNvCxnSpPr>
            <a:cxnSpLocks/>
          </p:cNvCxnSpPr>
          <p:nvPr/>
        </p:nvCxnSpPr>
        <p:spPr>
          <a:xfrm flipH="1" flipV="1">
            <a:off x="5963041" y="1899424"/>
            <a:ext cx="17784" cy="79540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3">
            <a:extLst>
              <a:ext uri="{FF2B5EF4-FFF2-40B4-BE49-F238E27FC236}">
                <a16:creationId xmlns:a16="http://schemas.microsoft.com/office/drawing/2014/main" id="{375C99C9-11DE-DBF9-E842-8B1F3968B3D2}"/>
              </a:ext>
            </a:extLst>
          </p:cNvPr>
          <p:cNvSpPr txBox="1"/>
          <p:nvPr/>
        </p:nvSpPr>
        <p:spPr>
          <a:xfrm>
            <a:off x="6845508" y="5057250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Ajout</a:t>
            </a:r>
            <a:r>
              <a:rPr lang="en-US" dirty="0">
                <a:cs typeface="Calibri"/>
              </a:rPr>
              <a:t> d'un point</a:t>
            </a:r>
          </a:p>
        </p:txBody>
      </p: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8637FAAF-742B-3C65-357F-1BF860CE7E9C}"/>
              </a:ext>
            </a:extLst>
          </p:cNvPr>
          <p:cNvCxnSpPr>
            <a:cxnSpLocks/>
          </p:cNvCxnSpPr>
          <p:nvPr/>
        </p:nvCxnSpPr>
        <p:spPr>
          <a:xfrm flipH="1" flipV="1">
            <a:off x="7487040" y="3901095"/>
            <a:ext cx="17784" cy="115934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109A563F-51FE-7D20-C68E-99CEED5C8890}"/>
              </a:ext>
            </a:extLst>
          </p:cNvPr>
          <p:cNvSpPr txBox="1"/>
          <p:nvPr/>
        </p:nvSpPr>
        <p:spPr>
          <a:xfrm>
            <a:off x="9358970" y="5068622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Course Deviation Indicator</a:t>
            </a:r>
          </a:p>
        </p:txBody>
      </p:sp>
      <p:cxnSp>
        <p:nvCxnSpPr>
          <p:cNvPr id="23" name="Straight Arrow Connector 17">
            <a:extLst>
              <a:ext uri="{FF2B5EF4-FFF2-40B4-BE49-F238E27FC236}">
                <a16:creationId xmlns:a16="http://schemas.microsoft.com/office/drawing/2014/main" id="{89DC7FAF-B96C-3B8E-483C-0B190B523BBC}"/>
              </a:ext>
            </a:extLst>
          </p:cNvPr>
          <p:cNvCxnSpPr>
            <a:cxnSpLocks/>
          </p:cNvCxnSpPr>
          <p:nvPr/>
        </p:nvCxnSpPr>
        <p:spPr>
          <a:xfrm flipV="1">
            <a:off x="10018286" y="3787363"/>
            <a:ext cx="186932" cy="1284448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E771DCC7-B99D-6D94-4A57-B1916DD2592A}"/>
              </a:ext>
            </a:extLst>
          </p:cNvPr>
          <p:cNvSpPr txBox="1"/>
          <p:nvPr/>
        </p:nvSpPr>
        <p:spPr>
          <a:xfrm>
            <a:off x="9484074" y="587606"/>
            <a:ext cx="1375341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Direct To</a:t>
            </a:r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808E2D19-8DC2-4210-D5B8-B327B6328CE7}"/>
              </a:ext>
            </a:extLst>
          </p:cNvPr>
          <p:cNvCxnSpPr>
            <a:cxnSpLocks/>
          </p:cNvCxnSpPr>
          <p:nvPr/>
        </p:nvCxnSpPr>
        <p:spPr>
          <a:xfrm flipV="1">
            <a:off x="10109270" y="944079"/>
            <a:ext cx="16336" cy="1648388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22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moniteur, fermer&#10;&#10;Description générée automatiquement">
            <a:extLst>
              <a:ext uri="{FF2B5EF4-FFF2-40B4-BE49-F238E27FC236}">
                <a16:creationId xmlns:a16="http://schemas.microsoft.com/office/drawing/2014/main" id="{A8FD8C3C-88F9-2CEC-F768-14648AEE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69" y="2979406"/>
            <a:ext cx="1280900" cy="1138025"/>
          </a:xfrm>
          <a:prstGeom prst="rect">
            <a:avLst/>
          </a:prstGeom>
        </p:spPr>
      </p:pic>
      <p:pic>
        <p:nvPicPr>
          <p:cNvPr id="7" name="Image 7" descr="Une image contenant texte, extérieur, cité&#10;&#10;Description générée automatiquement">
            <a:extLst>
              <a:ext uri="{FF2B5EF4-FFF2-40B4-BE49-F238E27FC236}">
                <a16:creationId xmlns:a16="http://schemas.microsoft.com/office/drawing/2014/main" id="{03853FE0-A638-5E1F-5D42-D0CDFBECB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310" y="1719614"/>
            <a:ext cx="6735170" cy="3225427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558392D-AC91-7885-E2C3-3C101D493587}"/>
              </a:ext>
            </a:extLst>
          </p:cNvPr>
          <p:cNvSpPr txBox="1"/>
          <p:nvPr/>
        </p:nvSpPr>
        <p:spPr>
          <a:xfrm>
            <a:off x="4184196" y="212295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Liste</a:t>
            </a:r>
            <a:r>
              <a:rPr lang="en-US" dirty="0">
                <a:cs typeface="Calibri"/>
              </a:rPr>
              <a:t> des log de nav </a:t>
            </a:r>
            <a:r>
              <a:rPr lang="en-US" dirty="0" err="1">
                <a:cs typeface="Calibri"/>
              </a:rPr>
              <a:t>enregistrés</a:t>
            </a: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13187EB4-4B37-2CAD-6B15-3E472FF6D9C6}"/>
              </a:ext>
            </a:extLst>
          </p:cNvPr>
          <p:cNvCxnSpPr>
            <a:cxnSpLocks/>
          </p:cNvCxnSpPr>
          <p:nvPr/>
        </p:nvCxnSpPr>
        <p:spPr>
          <a:xfrm flipH="1" flipV="1">
            <a:off x="4859847" y="1160170"/>
            <a:ext cx="154262" cy="104561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E771DCC7-B99D-6D94-4A57-B1916DD2592A}"/>
              </a:ext>
            </a:extLst>
          </p:cNvPr>
          <p:cNvSpPr txBox="1"/>
          <p:nvPr/>
        </p:nvSpPr>
        <p:spPr>
          <a:xfrm>
            <a:off x="7107089" y="200919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Enregistrer</a:t>
            </a:r>
            <a:r>
              <a:rPr lang="en-US" dirty="0">
                <a:cs typeface="Calibri"/>
              </a:rPr>
              <a:t> le log de nav</a:t>
            </a:r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808E2D19-8DC2-4210-D5B8-B327B6328CE7}"/>
              </a:ext>
            </a:extLst>
          </p:cNvPr>
          <p:cNvCxnSpPr>
            <a:cxnSpLocks/>
          </p:cNvCxnSpPr>
          <p:nvPr/>
        </p:nvCxnSpPr>
        <p:spPr>
          <a:xfrm flipV="1">
            <a:off x="7732285" y="875839"/>
            <a:ext cx="16336" cy="134131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3">
            <a:extLst>
              <a:ext uri="{FF2B5EF4-FFF2-40B4-BE49-F238E27FC236}">
                <a16:creationId xmlns:a16="http://schemas.microsoft.com/office/drawing/2014/main" id="{3CEAEEC6-EF49-DC15-9237-436D584B8B86}"/>
              </a:ext>
            </a:extLst>
          </p:cNvPr>
          <p:cNvSpPr txBox="1"/>
          <p:nvPr/>
        </p:nvSpPr>
        <p:spPr>
          <a:xfrm>
            <a:off x="9415835" y="178172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Effacer le log de nav </a:t>
            </a:r>
            <a:r>
              <a:rPr lang="en-US" dirty="0" err="1">
                <a:cs typeface="Calibri"/>
              </a:rPr>
              <a:t>actif</a:t>
            </a:r>
          </a:p>
        </p:txBody>
      </p: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73F56580-33F5-695C-66A5-E4DFE8FEE36E}"/>
              </a:ext>
            </a:extLst>
          </p:cNvPr>
          <p:cNvCxnSpPr>
            <a:cxnSpLocks/>
          </p:cNvCxnSpPr>
          <p:nvPr/>
        </p:nvCxnSpPr>
        <p:spPr>
          <a:xfrm flipV="1">
            <a:off x="10041030" y="853092"/>
            <a:ext cx="16336" cy="134131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3">
            <a:extLst>
              <a:ext uri="{FF2B5EF4-FFF2-40B4-BE49-F238E27FC236}">
                <a16:creationId xmlns:a16="http://schemas.microsoft.com/office/drawing/2014/main" id="{A2F55291-27BF-EEFC-4C27-743503D1BF0A}"/>
              </a:ext>
            </a:extLst>
          </p:cNvPr>
          <p:cNvSpPr txBox="1"/>
          <p:nvPr/>
        </p:nvSpPr>
        <p:spPr>
          <a:xfrm>
            <a:off x="9802521" y="5500798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Inverser</a:t>
            </a:r>
            <a:r>
              <a:rPr lang="en-US" dirty="0">
                <a:cs typeface="Calibri"/>
              </a:rPr>
              <a:t> le log de nav </a:t>
            </a:r>
            <a:r>
              <a:rPr lang="en-US" dirty="0" err="1">
                <a:cs typeface="Calibri"/>
              </a:rPr>
              <a:t>actif</a:t>
            </a:r>
          </a:p>
        </p:txBody>
      </p:sp>
      <p:cxnSp>
        <p:nvCxnSpPr>
          <p:cNvPr id="26" name="Straight Arrow Connector 17">
            <a:extLst>
              <a:ext uri="{FF2B5EF4-FFF2-40B4-BE49-F238E27FC236}">
                <a16:creationId xmlns:a16="http://schemas.microsoft.com/office/drawing/2014/main" id="{D110C539-94B9-1D20-2D5E-46EB17D9E30A}"/>
              </a:ext>
            </a:extLst>
          </p:cNvPr>
          <p:cNvCxnSpPr>
            <a:cxnSpLocks/>
          </p:cNvCxnSpPr>
          <p:nvPr/>
        </p:nvCxnSpPr>
        <p:spPr>
          <a:xfrm flipH="1" flipV="1">
            <a:off x="10227963" y="3321062"/>
            <a:ext cx="6410" cy="2194298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3">
            <a:extLst>
              <a:ext uri="{FF2B5EF4-FFF2-40B4-BE49-F238E27FC236}">
                <a16:creationId xmlns:a16="http://schemas.microsoft.com/office/drawing/2014/main" id="{5B4C4D8A-B4BD-6CB8-B090-78AD2862F074}"/>
              </a:ext>
            </a:extLst>
          </p:cNvPr>
          <p:cNvSpPr txBox="1"/>
          <p:nvPr/>
        </p:nvSpPr>
        <p:spPr>
          <a:xfrm>
            <a:off x="8142043" y="5500797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Changer les champs du log de nav</a:t>
            </a:r>
          </a:p>
        </p:txBody>
      </p:sp>
      <p:cxnSp>
        <p:nvCxnSpPr>
          <p:cNvPr id="29" name="Straight Arrow Connector 17">
            <a:extLst>
              <a:ext uri="{FF2B5EF4-FFF2-40B4-BE49-F238E27FC236}">
                <a16:creationId xmlns:a16="http://schemas.microsoft.com/office/drawing/2014/main" id="{C8EC17D6-CB8A-B24B-D47B-B846ED12AB91}"/>
              </a:ext>
            </a:extLst>
          </p:cNvPr>
          <p:cNvCxnSpPr>
            <a:cxnSpLocks/>
          </p:cNvCxnSpPr>
          <p:nvPr/>
        </p:nvCxnSpPr>
        <p:spPr>
          <a:xfrm flipV="1">
            <a:off x="8551149" y="3992075"/>
            <a:ext cx="16336" cy="152328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3">
            <a:extLst>
              <a:ext uri="{FF2B5EF4-FFF2-40B4-BE49-F238E27FC236}">
                <a16:creationId xmlns:a16="http://schemas.microsoft.com/office/drawing/2014/main" id="{29927628-4038-4E58-33B8-E7E99BFF32D1}"/>
              </a:ext>
            </a:extLst>
          </p:cNvPr>
          <p:cNvSpPr txBox="1"/>
          <p:nvPr/>
        </p:nvSpPr>
        <p:spPr>
          <a:xfrm>
            <a:off x="6458818" y="5512169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Créer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une</a:t>
            </a:r>
            <a:r>
              <a:rPr lang="en-US" dirty="0">
                <a:cs typeface="Calibri"/>
              </a:rPr>
              <a:t> route </a:t>
            </a:r>
            <a:r>
              <a:rPr lang="en-US" dirty="0" err="1">
                <a:cs typeface="Calibri"/>
              </a:rPr>
              <a:t>paralèlle</a:t>
            </a:r>
            <a:r>
              <a:rPr lang="en-US" dirty="0">
                <a:cs typeface="Calibri"/>
              </a:rPr>
              <a:t> </a:t>
            </a:r>
          </a:p>
        </p:txBody>
      </p:sp>
      <p:cxnSp>
        <p:nvCxnSpPr>
          <p:cNvPr id="31" name="Straight Arrow Connector 17">
            <a:extLst>
              <a:ext uri="{FF2B5EF4-FFF2-40B4-BE49-F238E27FC236}">
                <a16:creationId xmlns:a16="http://schemas.microsoft.com/office/drawing/2014/main" id="{91DCC012-44B5-B8C9-9BBF-97953AC788E1}"/>
              </a:ext>
            </a:extLst>
          </p:cNvPr>
          <p:cNvCxnSpPr>
            <a:cxnSpLocks/>
          </p:cNvCxnSpPr>
          <p:nvPr/>
        </p:nvCxnSpPr>
        <p:spPr>
          <a:xfrm flipV="1">
            <a:off x="6867924" y="3230074"/>
            <a:ext cx="528127" cy="2296657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3">
            <a:extLst>
              <a:ext uri="{FF2B5EF4-FFF2-40B4-BE49-F238E27FC236}">
                <a16:creationId xmlns:a16="http://schemas.microsoft.com/office/drawing/2014/main" id="{AEC5B17C-A34F-E8C0-A0A9-6EF0D6F7C8A8}"/>
              </a:ext>
            </a:extLst>
          </p:cNvPr>
          <p:cNvSpPr txBox="1"/>
          <p:nvPr/>
        </p:nvSpPr>
        <p:spPr>
          <a:xfrm>
            <a:off x="4184192" y="5068616"/>
            <a:ext cx="1955370" cy="17543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Voir</a:t>
            </a:r>
            <a:r>
              <a:rPr lang="en-US" dirty="0">
                <a:cs typeface="Calibri"/>
              </a:rPr>
              <a:t> la </a:t>
            </a:r>
            <a:r>
              <a:rPr lang="en-US" dirty="0" err="1">
                <a:cs typeface="Calibri"/>
              </a:rPr>
              <a:t>totalité</a:t>
            </a:r>
            <a:r>
              <a:rPr lang="en-US" dirty="0">
                <a:cs typeface="Calibri"/>
              </a:rPr>
              <a:t> du </a:t>
            </a:r>
            <a:r>
              <a:rPr lang="en-US" dirty="0" err="1">
                <a:cs typeface="Calibri"/>
              </a:rPr>
              <a:t>trajet</a:t>
            </a:r>
            <a:r>
              <a:rPr lang="en-US" dirty="0">
                <a:cs typeface="Calibri"/>
              </a:rPr>
              <a:t> sur la map </a:t>
            </a:r>
            <a:r>
              <a:rPr lang="en-US" b="1" dirty="0">
                <a:cs typeface="Calibri"/>
              </a:rPr>
              <a:t>(A </a:t>
            </a:r>
            <a:r>
              <a:rPr lang="en-US" b="1" dirty="0" err="1">
                <a:cs typeface="Calibri"/>
              </a:rPr>
              <a:t>utiliser</a:t>
            </a:r>
            <a:r>
              <a:rPr lang="en-US" b="1" dirty="0">
                <a:cs typeface="Calibri"/>
              </a:rPr>
              <a:t> pour </a:t>
            </a:r>
            <a:r>
              <a:rPr lang="en-US" b="1" dirty="0" err="1">
                <a:cs typeface="Calibri"/>
              </a:rPr>
              <a:t>vérifier</a:t>
            </a:r>
            <a:r>
              <a:rPr lang="en-US" b="1" dirty="0">
                <a:cs typeface="Calibri"/>
              </a:rPr>
              <a:t> la </a:t>
            </a:r>
            <a:r>
              <a:rPr lang="en-US" b="1" dirty="0" err="1">
                <a:cs typeface="Calibri"/>
              </a:rPr>
              <a:t>cohérence</a:t>
            </a:r>
            <a:r>
              <a:rPr lang="en-US" b="1" dirty="0">
                <a:cs typeface="Calibri"/>
              </a:rPr>
              <a:t> de la navigation)</a:t>
            </a:r>
          </a:p>
        </p:txBody>
      </p:sp>
      <p:cxnSp>
        <p:nvCxnSpPr>
          <p:cNvPr id="33" name="Straight Arrow Connector 17">
            <a:extLst>
              <a:ext uri="{FF2B5EF4-FFF2-40B4-BE49-F238E27FC236}">
                <a16:creationId xmlns:a16="http://schemas.microsoft.com/office/drawing/2014/main" id="{613C2A1D-16ED-7624-2703-266FE30E56B9}"/>
              </a:ext>
            </a:extLst>
          </p:cNvPr>
          <p:cNvCxnSpPr>
            <a:cxnSpLocks/>
          </p:cNvCxnSpPr>
          <p:nvPr/>
        </p:nvCxnSpPr>
        <p:spPr>
          <a:xfrm flipV="1">
            <a:off x="5173326" y="3878341"/>
            <a:ext cx="130068" cy="1182091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34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moniteur, fermer&#10;&#10;Description générée automatiquement">
            <a:extLst>
              <a:ext uri="{FF2B5EF4-FFF2-40B4-BE49-F238E27FC236}">
                <a16:creationId xmlns:a16="http://schemas.microsoft.com/office/drawing/2014/main" id="{A8FD8C3C-88F9-2CEC-F768-14648AEE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69" y="2979406"/>
            <a:ext cx="1280900" cy="1138025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558392D-AC91-7885-E2C3-3C101D493587}"/>
              </a:ext>
            </a:extLst>
          </p:cNvPr>
          <p:cNvSpPr txBox="1"/>
          <p:nvPr/>
        </p:nvSpPr>
        <p:spPr>
          <a:xfrm>
            <a:off x="4184196" y="212295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Liste</a:t>
            </a:r>
            <a:r>
              <a:rPr lang="en-US" dirty="0">
                <a:cs typeface="Calibri"/>
              </a:rPr>
              <a:t> des log de nav </a:t>
            </a:r>
            <a:r>
              <a:rPr lang="en-US" dirty="0" err="1">
                <a:cs typeface="Calibri"/>
              </a:rPr>
              <a:t>enregistrés</a:t>
            </a: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13187EB4-4B37-2CAD-6B15-3E472FF6D9C6}"/>
              </a:ext>
            </a:extLst>
          </p:cNvPr>
          <p:cNvCxnSpPr>
            <a:cxnSpLocks/>
          </p:cNvCxnSpPr>
          <p:nvPr/>
        </p:nvCxnSpPr>
        <p:spPr>
          <a:xfrm flipH="1" flipV="1">
            <a:off x="4859847" y="1160170"/>
            <a:ext cx="154262" cy="104561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E771DCC7-B99D-6D94-4A57-B1916DD2592A}"/>
              </a:ext>
            </a:extLst>
          </p:cNvPr>
          <p:cNvSpPr txBox="1"/>
          <p:nvPr/>
        </p:nvSpPr>
        <p:spPr>
          <a:xfrm>
            <a:off x="7107089" y="200919"/>
            <a:ext cx="137534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Enregistrer</a:t>
            </a:r>
            <a:r>
              <a:rPr lang="en-US" dirty="0">
                <a:cs typeface="Calibri"/>
              </a:rPr>
              <a:t> le log de nav</a:t>
            </a:r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808E2D19-8DC2-4210-D5B8-B327B6328CE7}"/>
              </a:ext>
            </a:extLst>
          </p:cNvPr>
          <p:cNvCxnSpPr>
            <a:cxnSpLocks/>
          </p:cNvCxnSpPr>
          <p:nvPr/>
        </p:nvCxnSpPr>
        <p:spPr>
          <a:xfrm flipV="1">
            <a:off x="7732285" y="875839"/>
            <a:ext cx="16336" cy="134131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3">
            <a:extLst>
              <a:ext uri="{FF2B5EF4-FFF2-40B4-BE49-F238E27FC236}">
                <a16:creationId xmlns:a16="http://schemas.microsoft.com/office/drawing/2014/main" id="{3CEAEEC6-EF49-DC15-9237-436D584B8B86}"/>
              </a:ext>
            </a:extLst>
          </p:cNvPr>
          <p:cNvSpPr txBox="1"/>
          <p:nvPr/>
        </p:nvSpPr>
        <p:spPr>
          <a:xfrm>
            <a:off x="4184193" y="5114112"/>
            <a:ext cx="2592266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Possibilité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créer</a:t>
            </a:r>
            <a:r>
              <a:rPr lang="en-US" dirty="0">
                <a:cs typeface="Calibri"/>
              </a:rPr>
              <a:t> un nouveau log pendant </a:t>
            </a:r>
            <a:r>
              <a:rPr lang="en-US" dirty="0" err="1">
                <a:cs typeface="Calibri"/>
              </a:rPr>
              <a:t>qu'une</a:t>
            </a:r>
            <a:r>
              <a:rPr lang="en-US" dirty="0">
                <a:cs typeface="Calibri"/>
              </a:rPr>
              <a:t> navigation </a:t>
            </a:r>
            <a:r>
              <a:rPr lang="en-US" dirty="0" err="1">
                <a:cs typeface="Calibri"/>
              </a:rPr>
              <a:t>est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cours</a:t>
            </a:r>
          </a:p>
        </p:txBody>
      </p: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73F56580-33F5-695C-66A5-E4DFE8FEE36E}"/>
              </a:ext>
            </a:extLst>
          </p:cNvPr>
          <p:cNvCxnSpPr>
            <a:cxnSpLocks/>
          </p:cNvCxnSpPr>
          <p:nvPr/>
        </p:nvCxnSpPr>
        <p:spPr>
          <a:xfrm flipV="1">
            <a:off x="5230194" y="3753241"/>
            <a:ext cx="16336" cy="134131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5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085AE241-108E-CCC3-6A7E-A376055C8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20" y="4795837"/>
            <a:ext cx="2562225" cy="1838325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E9330D9-AC34-D2A0-F430-E90E75D0CF07}"/>
              </a:ext>
            </a:extLst>
          </p:cNvPr>
          <p:cNvSpPr/>
          <p:nvPr/>
        </p:nvSpPr>
        <p:spPr>
          <a:xfrm rot="5400000">
            <a:off x="1677943" y="4240024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9" descr="Une image contenant texte, tableau de points&#10;&#10;Description générée automatiquement">
            <a:extLst>
              <a:ext uri="{FF2B5EF4-FFF2-40B4-BE49-F238E27FC236}">
                <a16:creationId xmlns:a16="http://schemas.microsoft.com/office/drawing/2014/main" id="{99B6C05C-4317-37CF-2897-95FD1AB08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863" y="1573029"/>
            <a:ext cx="7667767" cy="28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20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moniteur, fermer&#10;&#10;Description générée automatiquement">
            <a:extLst>
              <a:ext uri="{FF2B5EF4-FFF2-40B4-BE49-F238E27FC236}">
                <a16:creationId xmlns:a16="http://schemas.microsoft.com/office/drawing/2014/main" id="{A8FD8C3C-88F9-2CEC-F768-14648AEE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69" y="2979406"/>
            <a:ext cx="1280900" cy="1138025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558392D-AC91-7885-E2C3-3C101D493587}"/>
              </a:ext>
            </a:extLst>
          </p:cNvPr>
          <p:cNvSpPr txBox="1"/>
          <p:nvPr/>
        </p:nvSpPr>
        <p:spPr>
          <a:xfrm>
            <a:off x="4184196" y="212295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Liste</a:t>
            </a:r>
            <a:r>
              <a:rPr lang="en-US" dirty="0">
                <a:cs typeface="Calibri"/>
              </a:rPr>
              <a:t> des points reports</a:t>
            </a: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13187EB4-4B37-2CAD-6B15-3E472FF6D9C6}"/>
              </a:ext>
            </a:extLst>
          </p:cNvPr>
          <p:cNvCxnSpPr>
            <a:cxnSpLocks/>
          </p:cNvCxnSpPr>
          <p:nvPr/>
        </p:nvCxnSpPr>
        <p:spPr>
          <a:xfrm flipH="1" flipV="1">
            <a:off x="4859847" y="1160170"/>
            <a:ext cx="154262" cy="104561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E771DCC7-B99D-6D94-4A57-B1916DD2592A}"/>
              </a:ext>
            </a:extLst>
          </p:cNvPr>
          <p:cNvSpPr txBox="1"/>
          <p:nvPr/>
        </p:nvSpPr>
        <p:spPr>
          <a:xfrm>
            <a:off x="7107089" y="200919"/>
            <a:ext cx="1375341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Layout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mode plan avec Nord Up</a:t>
            </a:r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808E2D19-8DC2-4210-D5B8-B327B6328CE7}"/>
              </a:ext>
            </a:extLst>
          </p:cNvPr>
          <p:cNvCxnSpPr>
            <a:cxnSpLocks/>
          </p:cNvCxnSpPr>
          <p:nvPr/>
        </p:nvCxnSpPr>
        <p:spPr>
          <a:xfrm flipV="1">
            <a:off x="7732285" y="1399003"/>
            <a:ext cx="16336" cy="8181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E9330D9-AC34-D2A0-F430-E90E75D0CF07}"/>
              </a:ext>
            </a:extLst>
          </p:cNvPr>
          <p:cNvSpPr/>
          <p:nvPr/>
        </p:nvSpPr>
        <p:spPr>
          <a:xfrm rot="5400000">
            <a:off x="1677943" y="4240024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17" descr="Une image contenant texte, moniteur, fermer&#10;&#10;Description générée automatiquement">
            <a:extLst>
              <a:ext uri="{FF2B5EF4-FFF2-40B4-BE49-F238E27FC236}">
                <a16:creationId xmlns:a16="http://schemas.microsoft.com/office/drawing/2014/main" id="{09AB14B0-85E1-6F1E-9264-9A830A2B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68" y="4898195"/>
            <a:ext cx="2581275" cy="1838325"/>
          </a:xfrm>
          <a:prstGeom prst="rect">
            <a:avLst/>
          </a:prstGeom>
        </p:spPr>
      </p:pic>
      <p:pic>
        <p:nvPicPr>
          <p:cNvPr id="18" name="Image 19" descr="Une image contenant carte&#10;&#10;Description générée automatiquement">
            <a:extLst>
              <a:ext uri="{FF2B5EF4-FFF2-40B4-BE49-F238E27FC236}">
                <a16:creationId xmlns:a16="http://schemas.microsoft.com/office/drawing/2014/main" id="{203968B5-3F60-750E-D5AC-CA6418570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863" y="1626640"/>
            <a:ext cx="7554035" cy="284272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E812FEA-1B00-5618-D387-0B5DECA76593}"/>
              </a:ext>
            </a:extLst>
          </p:cNvPr>
          <p:cNvSpPr txBox="1"/>
          <p:nvPr/>
        </p:nvSpPr>
        <p:spPr>
          <a:xfrm>
            <a:off x="4685731" y="5311253"/>
            <a:ext cx="66532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cs typeface="Calibri"/>
              </a:rPr>
              <a:t>A utiliser </a:t>
            </a:r>
            <a:r>
              <a:rPr lang="fr-FR" b="1" dirty="0">
                <a:cs typeface="Calibri"/>
              </a:rPr>
              <a:t>systématiquement</a:t>
            </a:r>
            <a:r>
              <a:rPr lang="fr-FR" dirty="0">
                <a:cs typeface="Calibri"/>
              </a:rPr>
              <a:t> pour vérifier la </a:t>
            </a:r>
            <a:r>
              <a:rPr lang="fr-FR" b="1" dirty="0">
                <a:cs typeface="Calibri"/>
              </a:rPr>
              <a:t>cohérence</a:t>
            </a:r>
            <a:r>
              <a:rPr lang="fr-FR" dirty="0">
                <a:cs typeface="Calibri"/>
              </a:rPr>
              <a:t> du log de </a:t>
            </a:r>
            <a:r>
              <a:rPr lang="fr-FR" dirty="0" err="1">
                <a:cs typeface="Calibri"/>
              </a:rPr>
              <a:t>nav</a:t>
            </a:r>
            <a:r>
              <a:rPr lang="fr-FR" dirty="0">
                <a:cs typeface="Calibri"/>
              </a:rPr>
              <a:t>, </a:t>
            </a:r>
            <a:r>
              <a:rPr lang="fr-FR" dirty="0">
                <a:solidFill>
                  <a:srgbClr val="FF0000"/>
                </a:solidFill>
                <a:cs typeface="Calibri"/>
              </a:rPr>
              <a:t>NE PAS UTILISER POUR NAVIGUER</a:t>
            </a:r>
          </a:p>
        </p:txBody>
      </p:sp>
    </p:spTree>
    <p:extLst>
      <p:ext uri="{BB962C8B-B14F-4D97-AF65-F5344CB8AC3E}">
        <p14:creationId xmlns:p14="http://schemas.microsoft.com/office/powerpoint/2010/main" val="405970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60042" y="806824"/>
            <a:ext cx="2919738" cy="1494117"/>
          </a:xfrm>
        </p:spPr>
        <p:txBody>
          <a:bodyPr anchor="b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2993CFD-6607-26C9-3509-D2C1CF52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193"/>
            <a:ext cx="4673600" cy="68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63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moniteur, fermer&#10;&#10;Description générée automatiquement">
            <a:extLst>
              <a:ext uri="{FF2B5EF4-FFF2-40B4-BE49-F238E27FC236}">
                <a16:creationId xmlns:a16="http://schemas.microsoft.com/office/drawing/2014/main" id="{A8FD8C3C-88F9-2CEC-F768-14648AEE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69" y="2979406"/>
            <a:ext cx="1280900" cy="1138025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558392D-AC91-7885-E2C3-3C101D493587}"/>
              </a:ext>
            </a:extLst>
          </p:cNvPr>
          <p:cNvSpPr txBox="1"/>
          <p:nvPr/>
        </p:nvSpPr>
        <p:spPr>
          <a:xfrm>
            <a:off x="6640792" y="5546295"/>
            <a:ext cx="2296564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Revenir</a:t>
            </a:r>
            <a:r>
              <a:rPr lang="en-US" dirty="0">
                <a:cs typeface="Calibri"/>
              </a:rPr>
              <a:t> à la configuration </a:t>
            </a:r>
            <a:r>
              <a:rPr lang="en-US" dirty="0" err="1">
                <a:cs typeface="Calibri"/>
              </a:rPr>
              <a:t>d'origine</a:t>
            </a:r>
            <a:r>
              <a:rPr lang="en-US" dirty="0">
                <a:cs typeface="Calibri"/>
              </a:rPr>
              <a:t> du log de nav</a:t>
            </a: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13187EB4-4B37-2CAD-6B15-3E472FF6D9C6}"/>
              </a:ext>
            </a:extLst>
          </p:cNvPr>
          <p:cNvCxnSpPr>
            <a:cxnSpLocks/>
          </p:cNvCxnSpPr>
          <p:nvPr/>
        </p:nvCxnSpPr>
        <p:spPr>
          <a:xfrm flipH="1" flipV="1">
            <a:off x="7725876" y="4094440"/>
            <a:ext cx="29158" cy="144367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E771DCC7-B99D-6D94-4A57-B1916DD2592A}"/>
              </a:ext>
            </a:extLst>
          </p:cNvPr>
          <p:cNvSpPr txBox="1"/>
          <p:nvPr/>
        </p:nvSpPr>
        <p:spPr>
          <a:xfrm>
            <a:off x="6686283" y="200919"/>
            <a:ext cx="2125967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Réglage</a:t>
            </a:r>
            <a:r>
              <a:rPr lang="en-US" dirty="0">
                <a:cs typeface="Calibri"/>
              </a:rPr>
              <a:t>  des </a:t>
            </a:r>
            <a:r>
              <a:rPr lang="en-US" dirty="0" err="1">
                <a:cs typeface="Calibri"/>
              </a:rPr>
              <a:t>informations</a:t>
            </a:r>
            <a:r>
              <a:rPr lang="en-US" dirty="0">
                <a:cs typeface="Calibri"/>
              </a:rPr>
              <a:t> des 3 </a:t>
            </a:r>
            <a:r>
              <a:rPr lang="en-US" dirty="0" err="1">
                <a:cs typeface="Calibri"/>
              </a:rPr>
              <a:t>colonnes</a:t>
            </a:r>
            <a:r>
              <a:rPr lang="en-US" dirty="0">
                <a:cs typeface="Calibri"/>
              </a:rPr>
              <a:t> du log de nav</a:t>
            </a:r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808E2D19-8DC2-4210-D5B8-B327B6328CE7}"/>
              </a:ext>
            </a:extLst>
          </p:cNvPr>
          <p:cNvCxnSpPr>
            <a:cxnSpLocks/>
          </p:cNvCxnSpPr>
          <p:nvPr/>
        </p:nvCxnSpPr>
        <p:spPr>
          <a:xfrm flipV="1">
            <a:off x="7732285" y="1399003"/>
            <a:ext cx="16336" cy="8181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E9330D9-AC34-D2A0-F430-E90E75D0CF07}"/>
              </a:ext>
            </a:extLst>
          </p:cNvPr>
          <p:cNvSpPr/>
          <p:nvPr/>
        </p:nvSpPr>
        <p:spPr>
          <a:xfrm rot="5400000">
            <a:off x="1677943" y="4240024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7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EACB48BC-3300-FD5A-2AC2-929059221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44" y="5105400"/>
            <a:ext cx="2600325" cy="1219200"/>
          </a:xfrm>
          <a:prstGeom prst="rect">
            <a:avLst/>
          </a:prstGeom>
        </p:spPr>
      </p:pic>
      <p:pic>
        <p:nvPicPr>
          <p:cNvPr id="8" name="Image 11" descr="Une image contenant texte, monté, périphérique&#10;&#10;Description générée automatiquement">
            <a:extLst>
              <a:ext uri="{FF2B5EF4-FFF2-40B4-BE49-F238E27FC236}">
                <a16:creationId xmlns:a16="http://schemas.microsoft.com/office/drawing/2014/main" id="{98F2AC28-D476-F486-95EE-C7BBB7879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773" y="2037400"/>
            <a:ext cx="6121020" cy="2931051"/>
          </a:xfrm>
          <a:prstGeom prst="rect">
            <a:avLst/>
          </a:prstGeom>
        </p:spPr>
      </p:pic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4910BB37-9A32-6521-6750-61D413B5E4CD}"/>
              </a:ext>
            </a:extLst>
          </p:cNvPr>
          <p:cNvCxnSpPr>
            <a:cxnSpLocks/>
          </p:cNvCxnSpPr>
          <p:nvPr/>
        </p:nvCxnSpPr>
        <p:spPr>
          <a:xfrm flipV="1">
            <a:off x="6140046" y="1399002"/>
            <a:ext cx="1165022" cy="1068358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8B0EA132-BD97-EDC0-D150-E0E7ECD61021}"/>
              </a:ext>
            </a:extLst>
          </p:cNvPr>
          <p:cNvCxnSpPr>
            <a:cxnSpLocks/>
          </p:cNvCxnSpPr>
          <p:nvPr/>
        </p:nvCxnSpPr>
        <p:spPr>
          <a:xfrm flipH="1" flipV="1">
            <a:off x="8169426" y="1387630"/>
            <a:ext cx="1291574" cy="11707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815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moniteur, fermer&#10;&#10;Description générée automatiquement">
            <a:extLst>
              <a:ext uri="{FF2B5EF4-FFF2-40B4-BE49-F238E27FC236}">
                <a16:creationId xmlns:a16="http://schemas.microsoft.com/office/drawing/2014/main" id="{A8FD8C3C-88F9-2CEC-F768-14648AEE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69" y="2979406"/>
            <a:ext cx="1280900" cy="1138025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E9330D9-AC34-D2A0-F430-E90E75D0CF07}"/>
              </a:ext>
            </a:extLst>
          </p:cNvPr>
          <p:cNvSpPr/>
          <p:nvPr/>
        </p:nvSpPr>
        <p:spPr>
          <a:xfrm rot="5400000">
            <a:off x="1677943" y="4240024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7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EACB48BC-3300-FD5A-2AC2-929059221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44" y="5105400"/>
            <a:ext cx="2600325" cy="1219200"/>
          </a:xfrm>
          <a:prstGeom prst="rect">
            <a:avLst/>
          </a:prstGeom>
        </p:spPr>
      </p:pic>
      <p:pic>
        <p:nvPicPr>
          <p:cNvPr id="8" name="Image 11" descr="Une image contenant texte, monté, périphérique&#10;&#10;Description générée automatiquement">
            <a:extLst>
              <a:ext uri="{FF2B5EF4-FFF2-40B4-BE49-F238E27FC236}">
                <a16:creationId xmlns:a16="http://schemas.microsoft.com/office/drawing/2014/main" id="{98F2AC28-D476-F486-95EE-C7BBB7879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16" y="138087"/>
            <a:ext cx="6121020" cy="2931051"/>
          </a:xfrm>
          <a:prstGeom prst="rect">
            <a:avLst/>
          </a:prstGeom>
        </p:spPr>
      </p:pic>
      <p:pic>
        <p:nvPicPr>
          <p:cNvPr id="7" name="Image 17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036BC6CC-BD82-77FC-6884-DB5F95BA7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997" y="3897248"/>
            <a:ext cx="6155140" cy="2884876"/>
          </a:xfrm>
          <a:prstGeom prst="rect">
            <a:avLst/>
          </a:prstGeom>
        </p:spPr>
      </p:pic>
      <p:sp>
        <p:nvSpPr>
          <p:cNvPr id="18" name="Arrow: Right 15">
            <a:extLst>
              <a:ext uri="{FF2B5EF4-FFF2-40B4-BE49-F238E27FC236}">
                <a16:creationId xmlns:a16="http://schemas.microsoft.com/office/drawing/2014/main" id="{330B9AC1-0949-F6FB-142B-7C2BA6CFA3C3}"/>
              </a:ext>
            </a:extLst>
          </p:cNvPr>
          <p:cNvSpPr/>
          <p:nvPr/>
        </p:nvSpPr>
        <p:spPr>
          <a:xfrm rot="5400000">
            <a:off x="4771435" y="2215605"/>
            <a:ext cx="2524399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37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3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6FE67C23-F8C7-4A5E-66D4-0A89670F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087" y="1594017"/>
            <a:ext cx="4551528" cy="3294652"/>
          </a:xfrm>
          <a:prstGeom prst="rect">
            <a:avLst/>
          </a:prstGeom>
        </p:spPr>
      </p:pic>
      <p:pic>
        <p:nvPicPr>
          <p:cNvPr id="14" name="Image 18">
            <a:extLst>
              <a:ext uri="{FF2B5EF4-FFF2-40B4-BE49-F238E27FC236}">
                <a16:creationId xmlns:a16="http://schemas.microsoft.com/office/drawing/2014/main" id="{A7DEB248-897C-EF03-5DEE-9F889E755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06" y="2962300"/>
            <a:ext cx="2743200" cy="933401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3FD3CF82-193F-AE04-5D08-0097F2D3D788}"/>
              </a:ext>
            </a:extLst>
          </p:cNvPr>
          <p:cNvSpPr txBox="1"/>
          <p:nvPr/>
        </p:nvSpPr>
        <p:spPr>
          <a:xfrm>
            <a:off x="4241060" y="371519"/>
            <a:ext cx="2296564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Insérer</a:t>
            </a:r>
            <a:r>
              <a:rPr lang="en-US" dirty="0">
                <a:cs typeface="Calibri"/>
              </a:rPr>
              <a:t> un nouveau way point dans le log de nav</a:t>
            </a:r>
          </a:p>
        </p:txBody>
      </p:sp>
      <p:cxnSp>
        <p:nvCxnSpPr>
          <p:cNvPr id="22" name="Straight Arrow Connector 17">
            <a:extLst>
              <a:ext uri="{FF2B5EF4-FFF2-40B4-BE49-F238E27FC236}">
                <a16:creationId xmlns:a16="http://schemas.microsoft.com/office/drawing/2014/main" id="{EF3AD35E-4E1F-B1A2-657B-47015FA6AF4D}"/>
              </a:ext>
            </a:extLst>
          </p:cNvPr>
          <p:cNvCxnSpPr>
            <a:cxnSpLocks/>
          </p:cNvCxnSpPr>
          <p:nvPr/>
        </p:nvCxnSpPr>
        <p:spPr>
          <a:xfrm flipH="1" flipV="1">
            <a:off x="5360264" y="1296649"/>
            <a:ext cx="745665" cy="109110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7">
            <a:extLst>
              <a:ext uri="{FF2B5EF4-FFF2-40B4-BE49-F238E27FC236}">
                <a16:creationId xmlns:a16="http://schemas.microsoft.com/office/drawing/2014/main" id="{C761FC09-21D8-BE23-0CF5-13F51C18E30F}"/>
              </a:ext>
            </a:extLst>
          </p:cNvPr>
          <p:cNvCxnSpPr>
            <a:cxnSpLocks/>
          </p:cNvCxnSpPr>
          <p:nvPr/>
        </p:nvCxnSpPr>
        <p:spPr>
          <a:xfrm flipH="1" flipV="1">
            <a:off x="5348890" y="1308022"/>
            <a:ext cx="666053" cy="1830359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3F09243-F8AF-D13E-97A8-F675BF8D6D23}"/>
              </a:ext>
            </a:extLst>
          </p:cNvPr>
          <p:cNvSpPr txBox="1"/>
          <p:nvPr/>
        </p:nvSpPr>
        <p:spPr>
          <a:xfrm>
            <a:off x="4674358" y="3821372"/>
            <a:ext cx="55728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alibri"/>
              </a:rPr>
              <a:t>IFR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82EE0059-1767-C9D1-51FC-70F801E39BE7}"/>
              </a:ext>
            </a:extLst>
          </p:cNvPr>
          <p:cNvCxnSpPr>
            <a:cxnSpLocks/>
          </p:cNvCxnSpPr>
          <p:nvPr/>
        </p:nvCxnSpPr>
        <p:spPr>
          <a:xfrm flipH="1">
            <a:off x="5235158" y="3979992"/>
            <a:ext cx="1052740" cy="716"/>
          </a:xfrm>
          <a:prstGeom prst="straightConnector1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7">
            <a:extLst>
              <a:ext uri="{FF2B5EF4-FFF2-40B4-BE49-F238E27FC236}">
                <a16:creationId xmlns:a16="http://schemas.microsoft.com/office/drawing/2014/main" id="{B58DE787-7543-7A7E-4E00-1DCD7BAF50E8}"/>
              </a:ext>
            </a:extLst>
          </p:cNvPr>
          <p:cNvCxnSpPr>
            <a:cxnSpLocks/>
          </p:cNvCxnSpPr>
          <p:nvPr/>
        </p:nvCxnSpPr>
        <p:spPr>
          <a:xfrm flipH="1">
            <a:off x="5235157" y="3104261"/>
            <a:ext cx="2610859" cy="751342"/>
          </a:xfrm>
          <a:prstGeom prst="straightConnector1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FEB28277-5A02-0E89-CC4E-3C3E19F2D1F8}"/>
              </a:ext>
            </a:extLst>
          </p:cNvPr>
          <p:cNvSpPr txBox="1"/>
          <p:nvPr/>
        </p:nvSpPr>
        <p:spPr>
          <a:xfrm>
            <a:off x="10735118" y="2634772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Info du point tournant</a:t>
            </a:r>
          </a:p>
        </p:txBody>
      </p:sp>
      <p:cxnSp>
        <p:nvCxnSpPr>
          <p:cNvPr id="30" name="Straight Arrow Connector 17">
            <a:extLst>
              <a:ext uri="{FF2B5EF4-FFF2-40B4-BE49-F238E27FC236}">
                <a16:creationId xmlns:a16="http://schemas.microsoft.com/office/drawing/2014/main" id="{D06B3C1E-5201-EBD7-3A0A-AF80B2336814}"/>
              </a:ext>
            </a:extLst>
          </p:cNvPr>
          <p:cNvCxnSpPr>
            <a:cxnSpLocks/>
          </p:cNvCxnSpPr>
          <p:nvPr/>
        </p:nvCxnSpPr>
        <p:spPr>
          <a:xfrm flipH="1">
            <a:off x="9864025" y="3149755"/>
            <a:ext cx="870769" cy="71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3">
            <a:extLst>
              <a:ext uri="{FF2B5EF4-FFF2-40B4-BE49-F238E27FC236}">
                <a16:creationId xmlns:a16="http://schemas.microsoft.com/office/drawing/2014/main" id="{364947B1-A622-C450-8E71-950925DE5E25}"/>
              </a:ext>
            </a:extLst>
          </p:cNvPr>
          <p:cNvSpPr txBox="1"/>
          <p:nvPr/>
        </p:nvSpPr>
        <p:spPr>
          <a:xfrm>
            <a:off x="7937326" y="5466682"/>
            <a:ext cx="137534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Supprimer</a:t>
            </a:r>
            <a:r>
              <a:rPr lang="en-US" dirty="0">
                <a:cs typeface="Calibri"/>
              </a:rPr>
              <a:t> le point tournant</a:t>
            </a:r>
          </a:p>
        </p:txBody>
      </p:sp>
      <p:cxnSp>
        <p:nvCxnSpPr>
          <p:cNvPr id="32" name="Straight Arrow Connector 17">
            <a:extLst>
              <a:ext uri="{FF2B5EF4-FFF2-40B4-BE49-F238E27FC236}">
                <a16:creationId xmlns:a16="http://schemas.microsoft.com/office/drawing/2014/main" id="{4ADF0A06-96D9-8E14-D8CB-6261562D65A2}"/>
              </a:ext>
            </a:extLst>
          </p:cNvPr>
          <p:cNvCxnSpPr>
            <a:cxnSpLocks/>
          </p:cNvCxnSpPr>
          <p:nvPr/>
        </p:nvCxnSpPr>
        <p:spPr>
          <a:xfrm>
            <a:off x="8630764" y="4127845"/>
            <a:ext cx="4961" cy="134274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07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8">
            <a:extLst>
              <a:ext uri="{FF2B5EF4-FFF2-40B4-BE49-F238E27FC236}">
                <a16:creationId xmlns:a16="http://schemas.microsoft.com/office/drawing/2014/main" id="{A7DEB248-897C-EF03-5DEE-9F889E75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2962300"/>
            <a:ext cx="2743200" cy="933401"/>
          </a:xfrm>
          <a:prstGeom prst="rect">
            <a:avLst/>
          </a:prstGeom>
        </p:spPr>
      </p:pic>
      <p:sp>
        <p:nvSpPr>
          <p:cNvPr id="3" name="Arrow: Right 15">
            <a:extLst>
              <a:ext uri="{FF2B5EF4-FFF2-40B4-BE49-F238E27FC236}">
                <a16:creationId xmlns:a16="http://schemas.microsoft.com/office/drawing/2014/main" id="{2F27F5E5-52A7-E95B-A611-E26CE5975FAC}"/>
              </a:ext>
            </a:extLst>
          </p:cNvPr>
          <p:cNvSpPr/>
          <p:nvPr/>
        </p:nvSpPr>
        <p:spPr>
          <a:xfrm rot="5400000">
            <a:off x="1672257" y="40751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93E31C32-0542-C8F9-43C5-D53D2A3D7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4" y="4835360"/>
            <a:ext cx="1569635" cy="963163"/>
          </a:xfrm>
          <a:prstGeom prst="rect">
            <a:avLst/>
          </a:prstGeom>
        </p:spPr>
      </p:pic>
      <p:pic>
        <p:nvPicPr>
          <p:cNvPr id="7" name="Image 7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2766F3C5-5166-59C8-60FF-488135E8F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435" y="4840122"/>
            <a:ext cx="1567787" cy="976384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EC227AD7-13A2-275E-E009-2B0B31DD2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50" y="2089135"/>
            <a:ext cx="7429500" cy="2479706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72AA8515-866E-7586-3FBC-8E6D1626E428}"/>
              </a:ext>
            </a:extLst>
          </p:cNvPr>
          <p:cNvSpPr txBox="1"/>
          <p:nvPr/>
        </p:nvSpPr>
        <p:spPr>
          <a:xfrm>
            <a:off x="7534008" y="1248669"/>
            <a:ext cx="173544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Valider</a:t>
            </a:r>
            <a:r>
              <a:rPr lang="en-US" dirty="0">
                <a:cs typeface="Calibri"/>
              </a:rPr>
              <a:t> le point </a:t>
            </a:r>
          </a:p>
        </p:txBody>
      </p: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63088039-CBB1-CA3E-7B60-BCEA30DD842A}"/>
              </a:ext>
            </a:extLst>
          </p:cNvPr>
          <p:cNvCxnSpPr>
            <a:cxnSpLocks/>
          </p:cNvCxnSpPr>
          <p:nvPr/>
        </p:nvCxnSpPr>
        <p:spPr>
          <a:xfrm flipV="1">
            <a:off x="8389510" y="1618078"/>
            <a:ext cx="16336" cy="8181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115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8">
            <a:extLst>
              <a:ext uri="{FF2B5EF4-FFF2-40B4-BE49-F238E27FC236}">
                <a16:creationId xmlns:a16="http://schemas.microsoft.com/office/drawing/2014/main" id="{A7DEB248-897C-EF03-5DEE-9F889E75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2962300"/>
            <a:ext cx="2743200" cy="933401"/>
          </a:xfrm>
          <a:prstGeom prst="rect">
            <a:avLst/>
          </a:prstGeom>
        </p:spPr>
      </p:pic>
      <p:sp>
        <p:nvSpPr>
          <p:cNvPr id="3" name="Arrow: Right 15">
            <a:extLst>
              <a:ext uri="{FF2B5EF4-FFF2-40B4-BE49-F238E27FC236}">
                <a16:creationId xmlns:a16="http://schemas.microsoft.com/office/drawing/2014/main" id="{2F27F5E5-52A7-E95B-A611-E26CE5975FAC}"/>
              </a:ext>
            </a:extLst>
          </p:cNvPr>
          <p:cNvSpPr/>
          <p:nvPr/>
        </p:nvSpPr>
        <p:spPr>
          <a:xfrm rot="5400000">
            <a:off x="1672257" y="40751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93E31C32-0542-C8F9-43C5-D53D2A3D7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91" y="4835360"/>
            <a:ext cx="1569635" cy="963163"/>
          </a:xfrm>
          <a:prstGeom prst="rect">
            <a:avLst/>
          </a:prstGeom>
        </p:spPr>
      </p:pic>
      <p:pic>
        <p:nvPicPr>
          <p:cNvPr id="7" name="Image 7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2766F3C5-5166-59C8-60FF-488135E8F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95" y="4840122"/>
            <a:ext cx="1567787" cy="976384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EC227AD7-13A2-275E-E009-2B0B31DD2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223" y="1038123"/>
            <a:ext cx="7095473" cy="2375323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72AA8515-866E-7586-3FBC-8E6D1626E428}"/>
              </a:ext>
            </a:extLst>
          </p:cNvPr>
          <p:cNvSpPr txBox="1"/>
          <p:nvPr/>
        </p:nvSpPr>
        <p:spPr>
          <a:xfrm>
            <a:off x="4344177" y="145596"/>
            <a:ext cx="26212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Possibilité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trouver</a:t>
            </a:r>
            <a:r>
              <a:rPr lang="en-US" dirty="0">
                <a:cs typeface="Calibri"/>
              </a:rPr>
              <a:t> un point </a:t>
            </a:r>
            <a:r>
              <a:rPr lang="en-US" dirty="0" err="1">
                <a:cs typeface="Calibri"/>
              </a:rPr>
              <a:t>pré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enregistré</a:t>
            </a:r>
            <a:r>
              <a:rPr lang="en-US" dirty="0">
                <a:cs typeface="Calibri"/>
              </a:rPr>
              <a:t> </a:t>
            </a:r>
          </a:p>
        </p:txBody>
      </p:sp>
      <p:pic>
        <p:nvPicPr>
          <p:cNvPr id="8" name="Image 11">
            <a:extLst>
              <a:ext uri="{FF2B5EF4-FFF2-40B4-BE49-F238E27FC236}">
                <a16:creationId xmlns:a16="http://schemas.microsoft.com/office/drawing/2014/main" id="{6361DB2D-3826-F706-D8E5-2BCB1C9F8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100" y="4580457"/>
            <a:ext cx="7057373" cy="2098549"/>
          </a:xfrm>
          <a:prstGeom prst="rect">
            <a:avLst/>
          </a:prstGeom>
        </p:spPr>
      </p:pic>
      <p:sp>
        <p:nvSpPr>
          <p:cNvPr id="20" name="Flèche : demi-tour 19">
            <a:extLst>
              <a:ext uri="{FF2B5EF4-FFF2-40B4-BE49-F238E27FC236}">
                <a16:creationId xmlns:a16="http://schemas.microsoft.com/office/drawing/2014/main" id="{3A4357F7-20B8-24D6-1018-563D6E5D33A4}"/>
              </a:ext>
            </a:extLst>
          </p:cNvPr>
          <p:cNvSpPr/>
          <p:nvPr/>
        </p:nvSpPr>
        <p:spPr>
          <a:xfrm rot="5400000" flipV="1">
            <a:off x="2545065" y="2925023"/>
            <a:ext cx="4191000" cy="98107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02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433E76E6-9A6D-5FD1-1A1E-F69562C20B20}"/>
              </a:ext>
            </a:extLst>
          </p:cNvPr>
          <p:cNvSpPr txBox="1"/>
          <p:nvPr/>
        </p:nvSpPr>
        <p:spPr>
          <a:xfrm>
            <a:off x="9534258" y="3868044"/>
            <a:ext cx="15163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Activer</a:t>
            </a:r>
            <a:r>
              <a:rPr lang="en-US" dirty="0">
                <a:cs typeface="Calibri"/>
              </a:rPr>
              <a:t> le direct to</a:t>
            </a:r>
          </a:p>
        </p:txBody>
      </p:sp>
      <p:cxnSp>
        <p:nvCxnSpPr>
          <p:cNvPr id="22" name="Straight Arrow Connector 17">
            <a:extLst>
              <a:ext uri="{FF2B5EF4-FFF2-40B4-BE49-F238E27FC236}">
                <a16:creationId xmlns:a16="http://schemas.microsoft.com/office/drawing/2014/main" id="{84852DDB-CA43-C9D2-014B-699101AD316D}"/>
              </a:ext>
            </a:extLst>
          </p:cNvPr>
          <p:cNvCxnSpPr>
            <a:cxnSpLocks/>
          </p:cNvCxnSpPr>
          <p:nvPr/>
        </p:nvCxnSpPr>
        <p:spPr>
          <a:xfrm flipH="1" flipV="1">
            <a:off x="10094472" y="3105085"/>
            <a:ext cx="2714" cy="76100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F543C157-3619-FA61-CC97-091BE534BB01}"/>
              </a:ext>
            </a:extLst>
          </p:cNvPr>
          <p:cNvSpPr txBox="1"/>
          <p:nvPr/>
        </p:nvSpPr>
        <p:spPr>
          <a:xfrm>
            <a:off x="8991333" y="181869"/>
            <a:ext cx="18211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Choix du radial pour </a:t>
            </a:r>
            <a:r>
              <a:rPr lang="en-US" dirty="0" err="1">
                <a:cs typeface="Calibri"/>
              </a:rPr>
              <a:t>aller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vers</a:t>
            </a:r>
            <a:r>
              <a:rPr lang="en-US" dirty="0">
                <a:cs typeface="Calibri"/>
              </a:rPr>
              <a:t> le Way point</a:t>
            </a:r>
            <a:endParaRPr lang="fr-FR" dirty="0"/>
          </a:p>
        </p:txBody>
      </p:sp>
      <p:cxnSp>
        <p:nvCxnSpPr>
          <p:cNvPr id="26" name="Straight Arrow Connector 17">
            <a:extLst>
              <a:ext uri="{FF2B5EF4-FFF2-40B4-BE49-F238E27FC236}">
                <a16:creationId xmlns:a16="http://schemas.microsoft.com/office/drawing/2014/main" id="{9119DC0F-249B-298C-0B8C-8B58CCC2587F}"/>
              </a:ext>
            </a:extLst>
          </p:cNvPr>
          <p:cNvCxnSpPr>
            <a:cxnSpLocks/>
          </p:cNvCxnSpPr>
          <p:nvPr/>
        </p:nvCxnSpPr>
        <p:spPr>
          <a:xfrm flipH="1" flipV="1">
            <a:off x="9903972" y="1085785"/>
            <a:ext cx="21764" cy="6657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5" descr="Une image contenant texte, moniteur, fermer, image&#10;&#10;Description générée automatiquement">
            <a:extLst>
              <a:ext uri="{FF2B5EF4-FFF2-40B4-BE49-F238E27FC236}">
                <a16:creationId xmlns:a16="http://schemas.microsoft.com/office/drawing/2014/main" id="{1E138605-D0F7-CE80-006F-BCF24519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919163"/>
            <a:ext cx="2686050" cy="1209675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18E962D6-9EFA-CF14-9C83-B3E5AF8A01B6}"/>
              </a:ext>
            </a:extLst>
          </p:cNvPr>
          <p:cNvSpPr txBox="1"/>
          <p:nvPr/>
        </p:nvSpPr>
        <p:spPr>
          <a:xfrm>
            <a:off x="7943583" y="3868044"/>
            <a:ext cx="1516367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Route pour </a:t>
            </a:r>
            <a:r>
              <a:rPr lang="en-US" dirty="0" err="1">
                <a:cs typeface="Calibri"/>
              </a:rPr>
              <a:t>rejoindre</a:t>
            </a:r>
            <a:r>
              <a:rPr lang="en-US" dirty="0">
                <a:cs typeface="Calibri"/>
              </a:rPr>
              <a:t> le waypoint au plus court</a:t>
            </a:r>
          </a:p>
        </p:txBody>
      </p:sp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6CA8F346-1EE7-B8B1-8A59-538D168339D8}"/>
              </a:ext>
            </a:extLst>
          </p:cNvPr>
          <p:cNvCxnSpPr>
            <a:cxnSpLocks/>
          </p:cNvCxnSpPr>
          <p:nvPr/>
        </p:nvCxnSpPr>
        <p:spPr>
          <a:xfrm flipH="1" flipV="1">
            <a:off x="8503797" y="2428810"/>
            <a:ext cx="2714" cy="14372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B71FE911-6DF8-C937-8261-88147DF0D3B8}"/>
              </a:ext>
            </a:extLst>
          </p:cNvPr>
          <p:cNvSpPr txBox="1"/>
          <p:nvPr/>
        </p:nvSpPr>
        <p:spPr>
          <a:xfrm>
            <a:off x="6543408" y="410469"/>
            <a:ext cx="18211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Choix du Waypoint</a:t>
            </a: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34EEADD1-526E-83E5-327A-12B11F9B2FEF}"/>
              </a:ext>
            </a:extLst>
          </p:cNvPr>
          <p:cNvCxnSpPr>
            <a:cxnSpLocks/>
          </p:cNvCxnSpPr>
          <p:nvPr/>
        </p:nvCxnSpPr>
        <p:spPr>
          <a:xfrm flipH="1" flipV="1">
            <a:off x="7446522" y="1085785"/>
            <a:ext cx="21764" cy="6657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9" descr="Une image contenant texte, extérieur, tableau de points&#10;&#10;Description générée automatiquement">
            <a:extLst>
              <a:ext uri="{FF2B5EF4-FFF2-40B4-BE49-F238E27FC236}">
                <a16:creationId xmlns:a16="http://schemas.microsoft.com/office/drawing/2014/main" id="{1219FD60-0651-05F7-FC5F-0F1FBC85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1310183"/>
            <a:ext cx="7143750" cy="23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79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433E76E6-9A6D-5FD1-1A1E-F69562C20B20}"/>
              </a:ext>
            </a:extLst>
          </p:cNvPr>
          <p:cNvSpPr txBox="1"/>
          <p:nvPr/>
        </p:nvSpPr>
        <p:spPr>
          <a:xfrm>
            <a:off x="9534258" y="3868044"/>
            <a:ext cx="22783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CDI, </a:t>
            </a:r>
            <a:r>
              <a:rPr lang="en-US" dirty="0" err="1">
                <a:cs typeface="Calibri"/>
              </a:rPr>
              <a:t>ici</a:t>
            </a:r>
            <a:r>
              <a:rPr lang="en-US" dirty="0">
                <a:cs typeface="Calibri"/>
              </a:rPr>
              <a:t> le radial Nord a </a:t>
            </a:r>
            <a:r>
              <a:rPr lang="en-US" dirty="0" err="1">
                <a:cs typeface="Calibri"/>
              </a:rPr>
              <a:t>été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choisi</a:t>
            </a:r>
            <a:r>
              <a:rPr lang="en-US" dirty="0">
                <a:cs typeface="Calibri"/>
              </a:rPr>
              <a:t> pour </a:t>
            </a:r>
            <a:r>
              <a:rPr lang="en-US" dirty="0" err="1">
                <a:cs typeface="Calibri"/>
              </a:rPr>
              <a:t>rejoindre</a:t>
            </a:r>
            <a:r>
              <a:rPr lang="en-US" dirty="0">
                <a:cs typeface="Calibri"/>
              </a:rPr>
              <a:t> LFQA</a:t>
            </a:r>
          </a:p>
        </p:txBody>
      </p:sp>
      <p:cxnSp>
        <p:nvCxnSpPr>
          <p:cNvPr id="22" name="Straight Arrow Connector 17">
            <a:extLst>
              <a:ext uri="{FF2B5EF4-FFF2-40B4-BE49-F238E27FC236}">
                <a16:creationId xmlns:a16="http://schemas.microsoft.com/office/drawing/2014/main" id="{84852DDB-CA43-C9D2-014B-699101AD316D}"/>
              </a:ext>
            </a:extLst>
          </p:cNvPr>
          <p:cNvCxnSpPr>
            <a:cxnSpLocks/>
          </p:cNvCxnSpPr>
          <p:nvPr/>
        </p:nvCxnSpPr>
        <p:spPr>
          <a:xfrm flipH="1" flipV="1">
            <a:off x="10132572" y="3105085"/>
            <a:ext cx="2714" cy="76100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F543C157-3619-FA61-CC97-091BE534BB01}"/>
              </a:ext>
            </a:extLst>
          </p:cNvPr>
          <p:cNvSpPr txBox="1"/>
          <p:nvPr/>
        </p:nvSpPr>
        <p:spPr>
          <a:xfrm>
            <a:off x="8991333" y="181869"/>
            <a:ext cx="18211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Choix du radial pour </a:t>
            </a:r>
            <a:r>
              <a:rPr lang="en-US" dirty="0" err="1">
                <a:cs typeface="Calibri"/>
              </a:rPr>
              <a:t>aller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vers</a:t>
            </a:r>
            <a:r>
              <a:rPr lang="en-US" dirty="0">
                <a:cs typeface="Calibri"/>
              </a:rPr>
              <a:t> le Way point</a:t>
            </a:r>
            <a:endParaRPr lang="fr-FR" dirty="0"/>
          </a:p>
        </p:txBody>
      </p:sp>
      <p:cxnSp>
        <p:nvCxnSpPr>
          <p:cNvPr id="26" name="Straight Arrow Connector 17">
            <a:extLst>
              <a:ext uri="{FF2B5EF4-FFF2-40B4-BE49-F238E27FC236}">
                <a16:creationId xmlns:a16="http://schemas.microsoft.com/office/drawing/2014/main" id="{9119DC0F-249B-298C-0B8C-8B58CCC2587F}"/>
              </a:ext>
            </a:extLst>
          </p:cNvPr>
          <p:cNvCxnSpPr>
            <a:cxnSpLocks/>
          </p:cNvCxnSpPr>
          <p:nvPr/>
        </p:nvCxnSpPr>
        <p:spPr>
          <a:xfrm flipH="1" flipV="1">
            <a:off x="9903972" y="1085785"/>
            <a:ext cx="21764" cy="6657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5" descr="Une image contenant texte, moniteur, fermer, image&#10;&#10;Description générée automatiquement">
            <a:extLst>
              <a:ext uri="{FF2B5EF4-FFF2-40B4-BE49-F238E27FC236}">
                <a16:creationId xmlns:a16="http://schemas.microsoft.com/office/drawing/2014/main" id="{1E138605-D0F7-CE80-006F-BCF24519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919163"/>
            <a:ext cx="2686050" cy="1209675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18E962D6-9EFA-CF14-9C83-B3E5AF8A01B6}"/>
              </a:ext>
            </a:extLst>
          </p:cNvPr>
          <p:cNvSpPr txBox="1"/>
          <p:nvPr/>
        </p:nvSpPr>
        <p:spPr>
          <a:xfrm>
            <a:off x="5467083" y="4197133"/>
            <a:ext cx="1516367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ETA à LFQA</a:t>
            </a:r>
          </a:p>
        </p:txBody>
      </p:sp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6CA8F346-1EE7-B8B1-8A59-538D168339D8}"/>
              </a:ext>
            </a:extLst>
          </p:cNvPr>
          <p:cNvCxnSpPr>
            <a:cxnSpLocks/>
          </p:cNvCxnSpPr>
          <p:nvPr/>
        </p:nvCxnSpPr>
        <p:spPr>
          <a:xfrm flipH="1">
            <a:off x="6008247" y="2580210"/>
            <a:ext cx="2714" cy="16202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B71FE911-6DF8-C937-8261-88147DF0D3B8}"/>
              </a:ext>
            </a:extLst>
          </p:cNvPr>
          <p:cNvSpPr txBox="1"/>
          <p:nvPr/>
        </p:nvSpPr>
        <p:spPr>
          <a:xfrm>
            <a:off x="5124183" y="5306319"/>
            <a:ext cx="622171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Le log </a:t>
            </a:r>
            <a:r>
              <a:rPr lang="en-US" b="1" dirty="0" err="1">
                <a:cs typeface="Calibri"/>
              </a:rPr>
              <a:t>d'origine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reste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en</a:t>
            </a:r>
            <a:r>
              <a:rPr lang="en-US" b="1" dirty="0">
                <a:cs typeface="Calibri"/>
              </a:rPr>
              <a:t> standby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possibilité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revenir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celui</a:t>
            </a:r>
            <a:r>
              <a:rPr lang="en-US" dirty="0">
                <a:cs typeface="Calibri"/>
              </a:rPr>
              <a:t>-ci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désactivant</a:t>
            </a:r>
            <a:r>
              <a:rPr lang="en-US" dirty="0">
                <a:cs typeface="Calibri"/>
              </a:rPr>
              <a:t> le direct To</a:t>
            </a:r>
          </a:p>
        </p:txBody>
      </p:sp>
      <p:pic>
        <p:nvPicPr>
          <p:cNvPr id="3" name="Image 3" descr="Une image contenant texte, extérieur, plusieurs&#10;&#10;Description générée automatiquement">
            <a:extLst>
              <a:ext uri="{FF2B5EF4-FFF2-40B4-BE49-F238E27FC236}">
                <a16:creationId xmlns:a16="http://schemas.microsoft.com/office/drawing/2014/main" id="{369F8820-57B8-F386-5255-430FEC4A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1384148"/>
            <a:ext cx="6877050" cy="22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0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5" name="Image 5" descr="Une image contenant texte, moniteur, fermer, image&#10;&#10;Description générée automatiquement">
            <a:extLst>
              <a:ext uri="{FF2B5EF4-FFF2-40B4-BE49-F238E27FC236}">
                <a16:creationId xmlns:a16="http://schemas.microsoft.com/office/drawing/2014/main" id="{1E138605-D0F7-CE80-006F-BCF24519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919163"/>
            <a:ext cx="2686050" cy="1209675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18E962D6-9EFA-CF14-9C83-B3E5AF8A01B6}"/>
              </a:ext>
            </a:extLst>
          </p:cNvPr>
          <p:cNvSpPr txBox="1"/>
          <p:nvPr/>
        </p:nvSpPr>
        <p:spPr>
          <a:xfrm>
            <a:off x="4514583" y="263308"/>
            <a:ext cx="15163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Retirer</a:t>
            </a:r>
            <a:r>
              <a:rPr lang="en-US" dirty="0">
                <a:cs typeface="Calibri"/>
              </a:rPr>
              <a:t> le Direct TO LFQA</a:t>
            </a:r>
          </a:p>
        </p:txBody>
      </p:sp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6CA8F346-1EE7-B8B1-8A59-538D168339D8}"/>
              </a:ext>
            </a:extLst>
          </p:cNvPr>
          <p:cNvCxnSpPr>
            <a:cxnSpLocks/>
          </p:cNvCxnSpPr>
          <p:nvPr/>
        </p:nvCxnSpPr>
        <p:spPr>
          <a:xfrm>
            <a:off x="5067986" y="1189560"/>
            <a:ext cx="6811" cy="49630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B71FE911-6DF8-C937-8261-88147DF0D3B8}"/>
              </a:ext>
            </a:extLst>
          </p:cNvPr>
          <p:cNvSpPr txBox="1"/>
          <p:nvPr/>
        </p:nvSpPr>
        <p:spPr>
          <a:xfrm>
            <a:off x="5124183" y="5306319"/>
            <a:ext cx="622171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Le log </a:t>
            </a:r>
            <a:r>
              <a:rPr lang="en-US" b="1" dirty="0" err="1">
                <a:cs typeface="Calibri"/>
              </a:rPr>
              <a:t>d'origine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reste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en</a:t>
            </a:r>
            <a:r>
              <a:rPr lang="en-US" b="1" dirty="0">
                <a:cs typeface="Calibri"/>
              </a:rPr>
              <a:t> standby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possibilité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revenir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celui</a:t>
            </a:r>
            <a:r>
              <a:rPr lang="en-US" dirty="0">
                <a:cs typeface="Calibri"/>
              </a:rPr>
              <a:t>-ci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désactivant</a:t>
            </a:r>
            <a:r>
              <a:rPr lang="en-US" dirty="0">
                <a:cs typeface="Calibri"/>
              </a:rPr>
              <a:t> le direct To</a:t>
            </a:r>
          </a:p>
        </p:txBody>
      </p:sp>
      <p:pic>
        <p:nvPicPr>
          <p:cNvPr id="4" name="Image 5" descr="Une image contenant texte, extérieur, tableau de points&#10;&#10;Description générée automatiquement">
            <a:extLst>
              <a:ext uri="{FF2B5EF4-FFF2-40B4-BE49-F238E27FC236}">
                <a16:creationId xmlns:a16="http://schemas.microsoft.com/office/drawing/2014/main" id="{A92445C9-AEA6-30B5-DA76-6C433A2B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75" y="1235268"/>
            <a:ext cx="7019925" cy="23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96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5" name="Image 5" descr="Une image contenant texte, moniteur, fermer, image&#10;&#10;Description générée automatiquement">
            <a:extLst>
              <a:ext uri="{FF2B5EF4-FFF2-40B4-BE49-F238E27FC236}">
                <a16:creationId xmlns:a16="http://schemas.microsoft.com/office/drawing/2014/main" id="{1E138605-D0F7-CE80-006F-BCF24519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919163"/>
            <a:ext cx="2686050" cy="1209675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B71FE911-6DF8-C937-8261-88147DF0D3B8}"/>
              </a:ext>
            </a:extLst>
          </p:cNvPr>
          <p:cNvSpPr txBox="1"/>
          <p:nvPr/>
        </p:nvSpPr>
        <p:spPr>
          <a:xfrm>
            <a:off x="4876533" y="5058669"/>
            <a:ext cx="6221717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Le log </a:t>
            </a:r>
            <a:r>
              <a:rPr lang="en-US" b="1" dirty="0" err="1">
                <a:cs typeface="Calibri"/>
              </a:rPr>
              <a:t>d'origine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est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revenu</a:t>
            </a:r>
          </a:p>
        </p:txBody>
      </p:sp>
      <p:pic>
        <p:nvPicPr>
          <p:cNvPr id="3" name="Image 5" descr="Une image contenant texte, extérieur, tableau de points&#10;&#10;Description générée automatiquement">
            <a:extLst>
              <a:ext uri="{FF2B5EF4-FFF2-40B4-BE49-F238E27FC236}">
                <a16:creationId xmlns:a16="http://schemas.microsoft.com/office/drawing/2014/main" id="{9C9EDCC2-E348-DC4F-1495-08F5E8968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25" y="1760238"/>
            <a:ext cx="7543800" cy="24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18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DB5BF9-C4A8-C7D4-6F48-BD912269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0" y="878718"/>
            <a:ext cx="1295826" cy="1347432"/>
          </a:xfrm>
          <a:prstGeom prst="rect">
            <a:avLst/>
          </a:prstGeom>
        </p:spPr>
      </p:pic>
      <p:sp>
        <p:nvSpPr>
          <p:cNvPr id="5" name="Arrow: Right 15">
            <a:extLst>
              <a:ext uri="{FF2B5EF4-FFF2-40B4-BE49-F238E27FC236}">
                <a16:creationId xmlns:a16="http://schemas.microsoft.com/office/drawing/2014/main" id="{3A446FB4-2DBB-B26B-AB40-30CBF0EBD5D9}"/>
              </a:ext>
            </a:extLst>
          </p:cNvPr>
          <p:cNvSpPr/>
          <p:nvPr/>
        </p:nvSpPr>
        <p:spPr>
          <a:xfrm rot="5400000">
            <a:off x="1677944" y="2363458"/>
            <a:ext cx="545474" cy="459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8">
            <a:extLst>
              <a:ext uri="{FF2B5EF4-FFF2-40B4-BE49-F238E27FC236}">
                <a16:creationId xmlns:a16="http://schemas.microsoft.com/office/drawing/2014/main" id="{A7DEB248-897C-EF03-5DEE-9F889E75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2962300"/>
            <a:ext cx="2743200" cy="933401"/>
          </a:xfrm>
          <a:prstGeom prst="rect">
            <a:avLst/>
          </a:prstGeom>
        </p:spPr>
      </p:pic>
      <p:sp>
        <p:nvSpPr>
          <p:cNvPr id="3" name="Arrow: Right 15">
            <a:extLst>
              <a:ext uri="{FF2B5EF4-FFF2-40B4-BE49-F238E27FC236}">
                <a16:creationId xmlns:a16="http://schemas.microsoft.com/office/drawing/2014/main" id="{2F27F5E5-52A7-E95B-A611-E26CE5975FAC}"/>
              </a:ext>
            </a:extLst>
          </p:cNvPr>
          <p:cNvSpPr/>
          <p:nvPr/>
        </p:nvSpPr>
        <p:spPr>
          <a:xfrm rot="5400000">
            <a:off x="1672257" y="40751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6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93E31C32-0542-C8F9-43C5-D53D2A3D7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14" y="4835360"/>
            <a:ext cx="1569635" cy="963163"/>
          </a:xfrm>
          <a:prstGeom prst="rect">
            <a:avLst/>
          </a:prstGeom>
        </p:spPr>
      </p:pic>
      <p:pic>
        <p:nvPicPr>
          <p:cNvPr id="7" name="Image 7" descr="Une image contenant texte, signe, fermer&#10;&#10;Description générée automatiquement">
            <a:extLst>
              <a:ext uri="{FF2B5EF4-FFF2-40B4-BE49-F238E27FC236}">
                <a16:creationId xmlns:a16="http://schemas.microsoft.com/office/drawing/2014/main" id="{2766F3C5-5166-59C8-60FF-488135E8F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010" y="4840122"/>
            <a:ext cx="1567787" cy="976384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EC227AD7-13A2-275E-E009-2B0B31DD2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100" y="1184260"/>
            <a:ext cx="7429500" cy="2479706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72AA8515-866E-7586-3FBC-8E6D1626E428}"/>
              </a:ext>
            </a:extLst>
          </p:cNvPr>
          <p:cNvSpPr txBox="1"/>
          <p:nvPr/>
        </p:nvSpPr>
        <p:spPr>
          <a:xfrm>
            <a:off x="4114533" y="124719"/>
            <a:ext cx="26212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Possibilité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trouver</a:t>
            </a:r>
            <a:r>
              <a:rPr lang="en-US" dirty="0">
                <a:cs typeface="Calibri"/>
              </a:rPr>
              <a:t> un point </a:t>
            </a:r>
            <a:r>
              <a:rPr lang="en-US" dirty="0" err="1">
                <a:cs typeface="Calibri"/>
              </a:rPr>
              <a:t>pré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enregistré</a:t>
            </a:r>
            <a:r>
              <a:rPr lang="en-US" dirty="0">
                <a:cs typeface="Calibri"/>
              </a:rPr>
              <a:t> </a:t>
            </a:r>
          </a:p>
        </p:txBody>
      </p: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63088039-CBB1-CA3E-7B60-BCEA30DD842A}"/>
              </a:ext>
            </a:extLst>
          </p:cNvPr>
          <p:cNvCxnSpPr>
            <a:cxnSpLocks/>
          </p:cNvCxnSpPr>
          <p:nvPr/>
        </p:nvCxnSpPr>
        <p:spPr>
          <a:xfrm flipV="1">
            <a:off x="4693810" y="770353"/>
            <a:ext cx="16336" cy="81815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11">
            <a:extLst>
              <a:ext uri="{FF2B5EF4-FFF2-40B4-BE49-F238E27FC236}">
                <a16:creationId xmlns:a16="http://schemas.microsoft.com/office/drawing/2014/main" id="{6361DB2D-3826-F706-D8E5-2BCB1C9F8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00" y="4528265"/>
            <a:ext cx="7391400" cy="2192494"/>
          </a:xfrm>
          <a:prstGeom prst="rect">
            <a:avLst/>
          </a:prstGeom>
        </p:spPr>
      </p:pic>
      <p:sp>
        <p:nvSpPr>
          <p:cNvPr id="18" name="Arrow: Right 15">
            <a:extLst>
              <a:ext uri="{FF2B5EF4-FFF2-40B4-BE49-F238E27FC236}">
                <a16:creationId xmlns:a16="http://schemas.microsoft.com/office/drawing/2014/main" id="{D6A587AD-2296-3C9D-5DED-5DF3E5E89963}"/>
              </a:ext>
            </a:extLst>
          </p:cNvPr>
          <p:cNvSpPr/>
          <p:nvPr/>
        </p:nvSpPr>
        <p:spPr>
          <a:xfrm rot="5400000">
            <a:off x="7520607" y="3941763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97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fr-FR" sz="4000">
                <a:solidFill>
                  <a:srgbClr val="FFFFFF"/>
                </a:solidFill>
                <a:cs typeface="Calibri Light"/>
              </a:rPr>
              <a:t>ECRAN D'ACCUEIL</a:t>
            </a:r>
            <a:endParaRPr lang="fr-FR" sz="4000">
              <a:solidFill>
                <a:srgbClr val="FFFFFF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9F9C0C6-122D-3866-5755-E8BC550F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81874"/>
            <a:ext cx="7594600" cy="2402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37E7A-E98E-0A3D-260E-1A7DA13E4A6C}"/>
              </a:ext>
            </a:extLst>
          </p:cNvPr>
          <p:cNvSpPr txBox="1"/>
          <p:nvPr/>
        </p:nvSpPr>
        <p:spPr>
          <a:xfrm>
            <a:off x="10236506" y="358048"/>
            <a:ext cx="166171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cs typeface="Calibri"/>
              </a:rPr>
              <a:t>Détécteur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luminosité</a:t>
            </a:r>
            <a:endParaRPr lang="en-US" err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25DDF1-337F-7856-776B-F55B87C55136}"/>
              </a:ext>
            </a:extLst>
          </p:cNvPr>
          <p:cNvCxnSpPr/>
          <p:nvPr/>
        </p:nvCxnSpPr>
        <p:spPr>
          <a:xfrm>
            <a:off x="11029032" y="1008273"/>
            <a:ext cx="124857" cy="150196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000EEB-1B95-D787-1BC1-031AD07343C7}"/>
              </a:ext>
            </a:extLst>
          </p:cNvPr>
          <p:cNvSpPr txBox="1"/>
          <p:nvPr/>
        </p:nvSpPr>
        <p:spPr>
          <a:xfrm>
            <a:off x="8253470" y="358047"/>
            <a:ext cx="183614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Power ON / OFF </a:t>
            </a:r>
            <a:r>
              <a:rPr lang="en-US" err="1">
                <a:cs typeface="Calibri"/>
              </a:rPr>
              <a:t>ou</a:t>
            </a:r>
            <a:r>
              <a:rPr lang="en-US">
                <a:cs typeface="Calibri"/>
              </a:rPr>
              <a:t> retour </a:t>
            </a:r>
            <a:r>
              <a:rPr lang="en-US" err="1">
                <a:cs typeface="Calibri"/>
              </a:rPr>
              <a:t>accueil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24DEAC-F5C5-3917-F3BD-CA8FE71A1054}"/>
              </a:ext>
            </a:extLst>
          </p:cNvPr>
          <p:cNvCxnSpPr>
            <a:cxnSpLocks/>
          </p:cNvCxnSpPr>
          <p:nvPr/>
        </p:nvCxnSpPr>
        <p:spPr>
          <a:xfrm>
            <a:off x="9238789" y="989910"/>
            <a:ext cx="1869195" cy="2107892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1C869A-4636-970C-F6E2-8B996048F682}"/>
              </a:ext>
            </a:extLst>
          </p:cNvPr>
          <p:cNvSpPr txBox="1"/>
          <p:nvPr/>
        </p:nvSpPr>
        <p:spPr>
          <a:xfrm>
            <a:off x="10089615" y="5352361"/>
            <a:ext cx="1808602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Boutons </a:t>
            </a:r>
            <a:r>
              <a:rPr lang="en-US" err="1">
                <a:cs typeface="Calibri"/>
              </a:rPr>
              <a:t>rotatifs</a:t>
            </a:r>
            <a:r>
              <a:rPr lang="en-US">
                <a:cs typeface="Calibri"/>
              </a:rPr>
              <a:t> interne et </a:t>
            </a:r>
            <a:r>
              <a:rPr lang="en-US" err="1">
                <a:cs typeface="Calibri"/>
              </a:rPr>
              <a:t>externe</a:t>
            </a:r>
            <a:endParaRPr lang="en-US">
              <a:cs typeface="Calibri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BB899-7E3E-A56A-F83D-B2095A8C3F06}"/>
              </a:ext>
            </a:extLst>
          </p:cNvPr>
          <p:cNvCxnSpPr>
            <a:cxnSpLocks/>
          </p:cNvCxnSpPr>
          <p:nvPr/>
        </p:nvCxnSpPr>
        <p:spPr>
          <a:xfrm flipV="1">
            <a:off x="11065755" y="4089322"/>
            <a:ext cx="372738" cy="12889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58CF9ED-7946-3E4F-11AF-4250B06DF1A7}"/>
              </a:ext>
            </a:extLst>
          </p:cNvPr>
          <p:cNvSpPr txBox="1"/>
          <p:nvPr/>
        </p:nvSpPr>
        <p:spPr>
          <a:xfrm>
            <a:off x="6297976" y="5333999"/>
            <a:ext cx="180860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Repose </a:t>
            </a:r>
            <a:r>
              <a:rPr lang="en-US" err="1">
                <a:cs typeface="Calibri"/>
              </a:rPr>
              <a:t>doigts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0A8533-2133-0ED3-48AD-2127E9EC8119}"/>
              </a:ext>
            </a:extLst>
          </p:cNvPr>
          <p:cNvCxnSpPr>
            <a:cxnSpLocks/>
          </p:cNvCxnSpPr>
          <p:nvPr/>
        </p:nvCxnSpPr>
        <p:spPr>
          <a:xfrm flipV="1">
            <a:off x="7274116" y="4447369"/>
            <a:ext cx="198305" cy="91256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0823D1-B046-5DF9-4636-CAB3B10F2717}"/>
              </a:ext>
            </a:extLst>
          </p:cNvPr>
          <p:cNvSpPr txBox="1"/>
          <p:nvPr/>
        </p:nvSpPr>
        <p:spPr>
          <a:xfrm>
            <a:off x="5976650" y="348867"/>
            <a:ext cx="1661710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cs typeface="Calibri"/>
              </a:rPr>
              <a:t>Ecran</a:t>
            </a:r>
            <a:r>
              <a:rPr lang="en-US">
                <a:cs typeface="Calibri"/>
              </a:rPr>
              <a:t> tactile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625636-AC94-B95E-644C-FDFF7BD19B7B}"/>
              </a:ext>
            </a:extLst>
          </p:cNvPr>
          <p:cNvCxnSpPr>
            <a:cxnSpLocks/>
          </p:cNvCxnSpPr>
          <p:nvPr/>
        </p:nvCxnSpPr>
        <p:spPr>
          <a:xfrm>
            <a:off x="6796718" y="732851"/>
            <a:ext cx="923580" cy="2502662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ous-titre 2">
            <a:extLst>
              <a:ext uri="{FF2B5EF4-FFF2-40B4-BE49-F238E27FC236}">
                <a16:creationId xmlns:a16="http://schemas.microsoft.com/office/drawing/2014/main" id="{0EA0ED48-A3A2-BA66-6097-9CCC2DA7E370}"/>
              </a:ext>
            </a:extLst>
          </p:cNvPr>
          <p:cNvSpPr txBox="1">
            <a:spLocks/>
          </p:cNvSpPr>
          <p:nvPr/>
        </p:nvSpPr>
        <p:spPr>
          <a:xfrm>
            <a:off x="812442" y="95922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101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18719D7E-5B03-3C74-1C6C-8A6AA8961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75" y="101771"/>
            <a:ext cx="7372350" cy="6657632"/>
          </a:xfrm>
          <a:prstGeom prst="rect">
            <a:avLst/>
          </a:prstGeom>
        </p:spPr>
      </p:pic>
      <p:pic>
        <p:nvPicPr>
          <p:cNvPr id="5" name="Image 5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9DD4F61C-F6FB-8194-028E-A2D8EEB8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3" y="733425"/>
            <a:ext cx="147002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78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5" name="Image 5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9DD4F61C-F6FB-8194-028E-A2D8EEB88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3" y="733425"/>
            <a:ext cx="1470025" cy="1524000"/>
          </a:xfrm>
          <a:prstGeom prst="rect">
            <a:avLst/>
          </a:prstGeom>
        </p:spPr>
      </p:pic>
      <p:pic>
        <p:nvPicPr>
          <p:cNvPr id="4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5ACD119D-7813-B6E7-71CF-0EA0315A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576226"/>
            <a:ext cx="3911600" cy="4918149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46BE7E-3128-BD14-8920-A7364102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0" y="573095"/>
            <a:ext cx="4064000" cy="30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42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Navigation</a:t>
            </a:r>
            <a:endParaRPr lang="en-US" dirty="0"/>
          </a:p>
        </p:txBody>
      </p:sp>
      <p:pic>
        <p:nvPicPr>
          <p:cNvPr id="5" name="Image 5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9DD4F61C-F6FB-8194-028E-A2D8EEB88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3" y="733425"/>
            <a:ext cx="1470025" cy="1524000"/>
          </a:xfrm>
          <a:prstGeom prst="rect">
            <a:avLst/>
          </a:prstGeom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9E53AD0F-2F87-CC0A-0665-40D751F9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147400"/>
            <a:ext cx="5753100" cy="65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80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pic>
        <p:nvPicPr>
          <p:cNvPr id="6" name="Image 6" descr="Une image contenant texte, extérieur, capture d’écran&#10;&#10;Description générée automatiquement">
            <a:extLst>
              <a:ext uri="{FF2B5EF4-FFF2-40B4-BE49-F238E27FC236}">
                <a16:creationId xmlns:a16="http://schemas.microsoft.com/office/drawing/2014/main" id="{920089D1-2181-3769-863C-BC26E69E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865776"/>
            <a:ext cx="6400800" cy="3024848"/>
          </a:xfrm>
          <a:prstGeom prst="rect">
            <a:avLst/>
          </a:prstGeom>
        </p:spPr>
      </p:pic>
      <p:pic>
        <p:nvPicPr>
          <p:cNvPr id="7" name="Image 7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8CC1B731-373E-5614-ADD3-4158CBA7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462" y="3619500"/>
            <a:ext cx="1374775" cy="1447800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710357" y="27543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DE76D-3913-10F2-3A3A-A8C432AA4F77}"/>
              </a:ext>
            </a:extLst>
          </p:cNvPr>
          <p:cNvSpPr txBox="1"/>
          <p:nvPr/>
        </p:nvSpPr>
        <p:spPr>
          <a:xfrm>
            <a:off x="9537433" y="5325369"/>
            <a:ext cx="18211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Data base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attente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70BF6F-EF55-B29F-ED3B-2750B98375C4}"/>
              </a:ext>
            </a:extLst>
          </p:cNvPr>
          <p:cNvCxnSpPr>
            <a:cxnSpLocks/>
          </p:cNvCxnSpPr>
          <p:nvPr/>
        </p:nvCxnSpPr>
        <p:spPr>
          <a:xfrm flipH="1" flipV="1">
            <a:off x="10402447" y="4038535"/>
            <a:ext cx="2714" cy="12848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3">
            <a:extLst>
              <a:ext uri="{FF2B5EF4-FFF2-40B4-BE49-F238E27FC236}">
                <a16:creationId xmlns:a16="http://schemas.microsoft.com/office/drawing/2014/main" id="{245C1713-8F42-301E-F794-B0290F3518F5}"/>
              </a:ext>
            </a:extLst>
          </p:cNvPr>
          <p:cNvSpPr txBox="1"/>
          <p:nvPr/>
        </p:nvSpPr>
        <p:spPr>
          <a:xfrm>
            <a:off x="9499333" y="943868"/>
            <a:ext cx="1821167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Data base active</a:t>
            </a:r>
          </a:p>
        </p:txBody>
      </p:sp>
      <p:cxnSp>
        <p:nvCxnSpPr>
          <p:cNvPr id="20" name="Straight Arrow Connector 17">
            <a:extLst>
              <a:ext uri="{FF2B5EF4-FFF2-40B4-BE49-F238E27FC236}">
                <a16:creationId xmlns:a16="http://schemas.microsoft.com/office/drawing/2014/main" id="{FFAF50A9-20FD-D0C4-10E1-8A487EDB85A7}"/>
              </a:ext>
            </a:extLst>
          </p:cNvPr>
          <p:cNvCxnSpPr>
            <a:cxnSpLocks/>
          </p:cNvCxnSpPr>
          <p:nvPr/>
        </p:nvCxnSpPr>
        <p:spPr>
          <a:xfrm flipH="1" flipV="1">
            <a:off x="10402446" y="1346134"/>
            <a:ext cx="2714" cy="12848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168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710357" y="27543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DE76D-3913-10F2-3A3A-A8C432AA4F77}"/>
              </a:ext>
            </a:extLst>
          </p:cNvPr>
          <p:cNvSpPr txBox="1"/>
          <p:nvPr/>
        </p:nvSpPr>
        <p:spPr>
          <a:xfrm>
            <a:off x="5028933" y="5134869"/>
            <a:ext cx="42341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Status des satellites, </a:t>
            </a:r>
            <a:r>
              <a:rPr lang="en-US" dirty="0" err="1">
                <a:cs typeface="Calibri"/>
              </a:rPr>
              <a:t>utilisé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acquisition, avec correction, </a:t>
            </a:r>
            <a:r>
              <a:rPr lang="en-US" dirty="0" err="1">
                <a:cs typeface="Calibri"/>
              </a:rPr>
              <a:t>exclu</a:t>
            </a:r>
            <a:r>
              <a:rPr lang="en-US" dirty="0">
                <a:cs typeface="Calibri"/>
              </a:rPr>
              <a:t> etc.....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70BF6F-EF55-B29F-ED3B-2750B98375C4}"/>
              </a:ext>
            </a:extLst>
          </p:cNvPr>
          <p:cNvCxnSpPr>
            <a:cxnSpLocks/>
          </p:cNvCxnSpPr>
          <p:nvPr/>
        </p:nvCxnSpPr>
        <p:spPr>
          <a:xfrm flipV="1">
            <a:off x="7204761" y="3657535"/>
            <a:ext cx="9986" cy="14753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3">
            <a:extLst>
              <a:ext uri="{FF2B5EF4-FFF2-40B4-BE49-F238E27FC236}">
                <a16:creationId xmlns:a16="http://schemas.microsoft.com/office/drawing/2014/main" id="{245C1713-8F42-301E-F794-B0290F3518F5}"/>
              </a:ext>
            </a:extLst>
          </p:cNvPr>
          <p:cNvSpPr txBox="1"/>
          <p:nvPr/>
        </p:nvSpPr>
        <p:spPr>
          <a:xfrm>
            <a:off x="4038333" y="169168"/>
            <a:ext cx="18211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Système</a:t>
            </a:r>
            <a:r>
              <a:rPr lang="en-US" dirty="0">
                <a:cs typeface="Calibri"/>
              </a:rPr>
              <a:t> SBAS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service</a:t>
            </a:r>
          </a:p>
        </p:txBody>
      </p:sp>
      <p:cxnSp>
        <p:nvCxnSpPr>
          <p:cNvPr id="20" name="Straight Arrow Connector 17">
            <a:extLst>
              <a:ext uri="{FF2B5EF4-FFF2-40B4-BE49-F238E27FC236}">
                <a16:creationId xmlns:a16="http://schemas.microsoft.com/office/drawing/2014/main" id="{FFAF50A9-20FD-D0C4-10E1-8A487EDB85A7}"/>
              </a:ext>
            </a:extLst>
          </p:cNvPr>
          <p:cNvCxnSpPr>
            <a:cxnSpLocks/>
          </p:cNvCxnSpPr>
          <p:nvPr/>
        </p:nvCxnSpPr>
        <p:spPr>
          <a:xfrm flipH="1" flipV="1">
            <a:off x="4433446" y="800034"/>
            <a:ext cx="2714" cy="13991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1976C7-E24E-69C8-C2F2-CB5F5143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3519488"/>
            <a:ext cx="1393825" cy="1495425"/>
          </a:xfrm>
          <a:prstGeom prst="rect">
            <a:avLst/>
          </a:prstGeom>
        </p:spPr>
      </p:pic>
      <p:pic>
        <p:nvPicPr>
          <p:cNvPr id="5" name="Image 7" descr="Une image contenant texte, tableau de points&#10;&#10;Description générée automatiquement">
            <a:extLst>
              <a:ext uri="{FF2B5EF4-FFF2-40B4-BE49-F238E27FC236}">
                <a16:creationId xmlns:a16="http://schemas.microsoft.com/office/drawing/2014/main" id="{DCB3816E-78A8-BBEA-7790-6EA583A78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1985701"/>
            <a:ext cx="7620000" cy="2530999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5BE83A70-110B-0158-0C3C-6E7ACBF28F2E}"/>
              </a:ext>
            </a:extLst>
          </p:cNvPr>
          <p:cNvSpPr txBox="1"/>
          <p:nvPr/>
        </p:nvSpPr>
        <p:spPr>
          <a:xfrm>
            <a:off x="6146533" y="1274067"/>
            <a:ext cx="1351267" cy="3820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Position GPS</a:t>
            </a:r>
          </a:p>
        </p:txBody>
      </p: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1E70B9D7-86FD-11AF-D938-4A9BF449F71D}"/>
              </a:ext>
            </a:extLst>
          </p:cNvPr>
          <p:cNvCxnSpPr>
            <a:cxnSpLocks/>
          </p:cNvCxnSpPr>
          <p:nvPr/>
        </p:nvCxnSpPr>
        <p:spPr>
          <a:xfrm flipH="1" flipV="1">
            <a:off x="6211446" y="1650933"/>
            <a:ext cx="2714" cy="12848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>
            <a:extLst>
              <a:ext uri="{FF2B5EF4-FFF2-40B4-BE49-F238E27FC236}">
                <a16:creationId xmlns:a16="http://schemas.microsoft.com/office/drawing/2014/main" id="{109C6D7F-7744-B11A-F61B-4FEFC0BD4902}"/>
              </a:ext>
            </a:extLst>
          </p:cNvPr>
          <p:cNvSpPr txBox="1"/>
          <p:nvPr/>
        </p:nvSpPr>
        <p:spPr>
          <a:xfrm>
            <a:off x="7619733" y="169167"/>
            <a:ext cx="16433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Précision</a:t>
            </a:r>
            <a:r>
              <a:rPr lang="en-US" dirty="0">
                <a:cs typeface="Calibri"/>
              </a:rPr>
              <a:t> de la position  GPS et phase de vol</a:t>
            </a:r>
          </a:p>
        </p:txBody>
      </p: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7937E971-CF7B-BA6D-052B-F4422A652316}"/>
              </a:ext>
            </a:extLst>
          </p:cNvPr>
          <p:cNvCxnSpPr>
            <a:cxnSpLocks/>
          </p:cNvCxnSpPr>
          <p:nvPr/>
        </p:nvCxnSpPr>
        <p:spPr>
          <a:xfrm flipV="1">
            <a:off x="8296960" y="1104833"/>
            <a:ext cx="22686" cy="18182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853582D4-2CDA-2F40-703B-DEF959DA41C1}"/>
              </a:ext>
            </a:extLst>
          </p:cNvPr>
          <p:cNvSpPr txBox="1"/>
          <p:nvPr/>
        </p:nvSpPr>
        <p:spPr>
          <a:xfrm>
            <a:off x="4749533" y="1032767"/>
            <a:ext cx="13512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Position des satellites </a:t>
            </a:r>
            <a:r>
              <a:rPr lang="en-US" dirty="0" err="1">
                <a:cs typeface="Calibri"/>
              </a:rPr>
              <a:t>visibles</a:t>
            </a:r>
          </a:p>
        </p:txBody>
      </p:sp>
    </p:spTree>
    <p:extLst>
      <p:ext uri="{BB962C8B-B14F-4D97-AF65-F5344CB8AC3E}">
        <p14:creationId xmlns:p14="http://schemas.microsoft.com/office/powerpoint/2010/main" val="1160874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1976C7-E24E-69C8-C2F2-CB5F5143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37" y="2973388"/>
            <a:ext cx="1393825" cy="1495425"/>
          </a:xfrm>
          <a:prstGeom prst="rect">
            <a:avLst/>
          </a:prstGeom>
        </p:spPr>
      </p:pic>
      <p:sp>
        <p:nvSpPr>
          <p:cNvPr id="6" name="Arrow: Right 15">
            <a:extLst>
              <a:ext uri="{FF2B5EF4-FFF2-40B4-BE49-F238E27FC236}">
                <a16:creationId xmlns:a16="http://schemas.microsoft.com/office/drawing/2014/main" id="{908590EC-F333-3429-544A-D7BFE57DC8EB}"/>
              </a:ext>
            </a:extLst>
          </p:cNvPr>
          <p:cNvSpPr/>
          <p:nvPr/>
        </p:nvSpPr>
        <p:spPr>
          <a:xfrm rot="5400000">
            <a:off x="1659557" y="4633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22">
            <a:extLst>
              <a:ext uri="{FF2B5EF4-FFF2-40B4-BE49-F238E27FC236}">
                <a16:creationId xmlns:a16="http://schemas.microsoft.com/office/drawing/2014/main" id="{BAF298D2-067D-07DA-4A8B-726728F93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335588"/>
            <a:ext cx="1384300" cy="1203325"/>
          </a:xfrm>
          <a:prstGeom prst="rect">
            <a:avLst/>
          </a:prstGeom>
        </p:spPr>
      </p:pic>
      <p:pic>
        <p:nvPicPr>
          <p:cNvPr id="23" name="Image 23">
            <a:extLst>
              <a:ext uri="{FF2B5EF4-FFF2-40B4-BE49-F238E27FC236}">
                <a16:creationId xmlns:a16="http://schemas.microsoft.com/office/drawing/2014/main" id="{9411B0DF-B3ED-890E-FBB7-DB6CA42F5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474436"/>
            <a:ext cx="2743200" cy="2530929"/>
          </a:xfrm>
          <a:prstGeom prst="rect">
            <a:avLst/>
          </a:prstGeom>
        </p:spPr>
      </p:pic>
      <p:pic>
        <p:nvPicPr>
          <p:cNvPr id="25" name="Image 25" descr="Une image contenant carte&#10;&#10;Description générée automatiquement">
            <a:extLst>
              <a:ext uri="{FF2B5EF4-FFF2-40B4-BE49-F238E27FC236}">
                <a16:creationId xmlns:a16="http://schemas.microsoft.com/office/drawing/2014/main" id="{8540FA55-7AC7-4CDF-2051-342F1B77E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300" y="3309268"/>
            <a:ext cx="7620000" cy="31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3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CB02AB-F4AB-96EB-52C0-7B6F9235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288" y="3003550"/>
            <a:ext cx="1381125" cy="1422400"/>
          </a:xfrm>
          <a:prstGeom prst="rect">
            <a:avLst/>
          </a:prstGeom>
        </p:spPr>
      </p:pic>
      <p:pic>
        <p:nvPicPr>
          <p:cNvPr id="8" name="Image 11" descr="Une image contenant texte, extérieur, rue&#10;&#10;Description générée automatiquement">
            <a:extLst>
              <a:ext uri="{FF2B5EF4-FFF2-40B4-BE49-F238E27FC236}">
                <a16:creationId xmlns:a16="http://schemas.microsoft.com/office/drawing/2014/main" id="{9A19CA83-D560-3715-87FE-A111F11F5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1626609"/>
            <a:ext cx="6616700" cy="31221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C67877-B0C4-5ABA-8058-5BD548CC1A0A}"/>
              </a:ext>
            </a:extLst>
          </p:cNvPr>
          <p:cNvSpPr txBox="1"/>
          <p:nvPr/>
        </p:nvSpPr>
        <p:spPr>
          <a:xfrm>
            <a:off x="5867133" y="54867"/>
            <a:ext cx="16433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Approche</a:t>
            </a:r>
            <a:r>
              <a:rPr lang="en-US" dirty="0">
                <a:cs typeface="Calibri"/>
              </a:rPr>
              <a:t>, terminal,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route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9FC902-61C4-005D-6A63-23ECD110C6C9}"/>
              </a:ext>
            </a:extLst>
          </p:cNvPr>
          <p:cNvCxnSpPr>
            <a:cxnSpLocks/>
          </p:cNvCxnSpPr>
          <p:nvPr/>
        </p:nvCxnSpPr>
        <p:spPr>
          <a:xfrm flipV="1">
            <a:off x="6557060" y="990533"/>
            <a:ext cx="9986" cy="14372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3">
            <a:extLst>
              <a:ext uri="{FF2B5EF4-FFF2-40B4-BE49-F238E27FC236}">
                <a16:creationId xmlns:a16="http://schemas.microsoft.com/office/drawing/2014/main" id="{FBC64865-04F1-CAFB-936F-B3C47E097CB0}"/>
              </a:ext>
            </a:extLst>
          </p:cNvPr>
          <p:cNvSpPr txBox="1"/>
          <p:nvPr/>
        </p:nvSpPr>
        <p:spPr>
          <a:xfrm>
            <a:off x="8889733" y="42167"/>
            <a:ext cx="16433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Active </a:t>
            </a:r>
            <a:r>
              <a:rPr lang="en-US" dirty="0" err="1">
                <a:cs typeface="Calibri"/>
              </a:rPr>
              <a:t>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désactive</a:t>
            </a:r>
            <a:r>
              <a:rPr lang="en-US" dirty="0">
                <a:cs typeface="Calibri"/>
              </a:rPr>
              <a:t> le CDI</a:t>
            </a:r>
          </a:p>
        </p:txBody>
      </p:sp>
      <p:cxnSp>
        <p:nvCxnSpPr>
          <p:cNvPr id="20" name="Straight Arrow Connector 17">
            <a:extLst>
              <a:ext uri="{FF2B5EF4-FFF2-40B4-BE49-F238E27FC236}">
                <a16:creationId xmlns:a16="http://schemas.microsoft.com/office/drawing/2014/main" id="{90443BD8-AA05-8CEB-F91F-95D003488C85}"/>
              </a:ext>
            </a:extLst>
          </p:cNvPr>
          <p:cNvCxnSpPr>
            <a:cxnSpLocks/>
          </p:cNvCxnSpPr>
          <p:nvPr/>
        </p:nvCxnSpPr>
        <p:spPr>
          <a:xfrm flipV="1">
            <a:off x="9579660" y="977832"/>
            <a:ext cx="9986" cy="14372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3">
            <a:extLst>
              <a:ext uri="{FF2B5EF4-FFF2-40B4-BE49-F238E27FC236}">
                <a16:creationId xmlns:a16="http://schemas.microsoft.com/office/drawing/2014/main" id="{49843B76-E718-B9B3-2725-2AC02E000E2F}"/>
              </a:ext>
            </a:extLst>
          </p:cNvPr>
          <p:cNvSpPr txBox="1"/>
          <p:nvPr/>
        </p:nvSpPr>
        <p:spPr>
          <a:xfrm>
            <a:off x="5714733" y="5388867"/>
            <a:ext cx="45770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Sélection</a:t>
            </a:r>
            <a:r>
              <a:rPr lang="en-US" dirty="0">
                <a:cs typeface="Calibri"/>
              </a:rPr>
              <a:t> des surfaces </a:t>
            </a:r>
            <a:r>
              <a:rPr lang="en-US" dirty="0" err="1">
                <a:cs typeface="Calibri"/>
              </a:rPr>
              <a:t>d'aérodromes</a:t>
            </a:r>
            <a:r>
              <a:rPr lang="en-US" dirty="0">
                <a:cs typeface="Calibri"/>
              </a:rPr>
              <a:t> pour la </a:t>
            </a:r>
            <a:r>
              <a:rPr lang="en-US" dirty="0" err="1">
                <a:cs typeface="Calibri"/>
              </a:rPr>
              <a:t>fonction</a:t>
            </a:r>
            <a:r>
              <a:rPr lang="en-US" dirty="0">
                <a:cs typeface="Calibri"/>
              </a:rPr>
              <a:t> nearest et </a:t>
            </a:r>
            <a:r>
              <a:rPr lang="en-US" dirty="0" err="1">
                <a:cs typeface="Calibri"/>
              </a:rPr>
              <a:t>alerte</a:t>
            </a:r>
            <a:r>
              <a:rPr lang="en-US" dirty="0">
                <a:cs typeface="Calibri"/>
              </a:rPr>
              <a:t> terrain </a:t>
            </a:r>
            <a:r>
              <a:rPr lang="en-US" dirty="0" err="1">
                <a:cs typeface="Calibri"/>
              </a:rPr>
              <a:t>lors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d'une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approche</a:t>
            </a:r>
          </a:p>
        </p:txBody>
      </p:sp>
      <p:cxnSp>
        <p:nvCxnSpPr>
          <p:cNvPr id="22" name="Straight Arrow Connector 17">
            <a:extLst>
              <a:ext uri="{FF2B5EF4-FFF2-40B4-BE49-F238E27FC236}">
                <a16:creationId xmlns:a16="http://schemas.microsoft.com/office/drawing/2014/main" id="{67A3F820-513D-FD51-F420-E77336B933DA}"/>
              </a:ext>
            </a:extLst>
          </p:cNvPr>
          <p:cNvCxnSpPr>
            <a:cxnSpLocks/>
          </p:cNvCxnSpPr>
          <p:nvPr/>
        </p:nvCxnSpPr>
        <p:spPr>
          <a:xfrm flipV="1">
            <a:off x="6455460" y="3949632"/>
            <a:ext cx="9986" cy="14372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7">
            <a:extLst>
              <a:ext uri="{FF2B5EF4-FFF2-40B4-BE49-F238E27FC236}">
                <a16:creationId xmlns:a16="http://schemas.microsoft.com/office/drawing/2014/main" id="{6B3953B4-CD92-0BD1-8929-5F7255E4EE5E}"/>
              </a:ext>
            </a:extLst>
          </p:cNvPr>
          <p:cNvCxnSpPr>
            <a:cxnSpLocks/>
          </p:cNvCxnSpPr>
          <p:nvPr/>
        </p:nvCxnSpPr>
        <p:spPr>
          <a:xfrm flipV="1">
            <a:off x="9630460" y="3949632"/>
            <a:ext cx="9986" cy="14372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685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67877-B0C4-5ABA-8058-5BD548CC1A0A}"/>
              </a:ext>
            </a:extLst>
          </p:cNvPr>
          <p:cNvSpPr txBox="1"/>
          <p:nvPr/>
        </p:nvSpPr>
        <p:spPr>
          <a:xfrm>
            <a:off x="7695933" y="5211067"/>
            <a:ext cx="31292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Réglage</a:t>
            </a:r>
            <a:r>
              <a:rPr lang="en-US" dirty="0">
                <a:cs typeface="Calibri"/>
              </a:rPr>
              <a:t> des </a:t>
            </a:r>
            <a:r>
              <a:rPr lang="en-US" dirty="0" err="1">
                <a:cs typeface="Calibri"/>
              </a:rPr>
              <a:t>raccourcis</a:t>
            </a:r>
            <a:r>
              <a:rPr lang="en-US" dirty="0">
                <a:cs typeface="Calibri"/>
              </a:rPr>
              <a:t> pour le bouton </a:t>
            </a:r>
            <a:r>
              <a:rPr lang="en-US" dirty="0" err="1">
                <a:cs typeface="Calibri"/>
              </a:rPr>
              <a:t>rotatif</a:t>
            </a:r>
            <a:r>
              <a:rPr lang="en-US" dirty="0">
                <a:cs typeface="Calibri"/>
              </a:rPr>
              <a:t>. Le </a:t>
            </a:r>
            <a:r>
              <a:rPr lang="en-US" b="1" dirty="0">
                <a:cs typeface="Calibri"/>
              </a:rPr>
              <a:t>premier</a:t>
            </a:r>
            <a:r>
              <a:rPr lang="en-US" dirty="0">
                <a:cs typeface="Calibri"/>
              </a:rPr>
              <a:t> slot </a:t>
            </a:r>
            <a:r>
              <a:rPr lang="en-US" dirty="0" err="1">
                <a:cs typeface="Calibri"/>
              </a:rPr>
              <a:t>est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toujours</a:t>
            </a:r>
            <a:r>
              <a:rPr lang="en-US" dirty="0">
                <a:cs typeface="Calibri"/>
              </a:rPr>
              <a:t> </a:t>
            </a:r>
            <a:r>
              <a:rPr lang="en-US" b="1" dirty="0">
                <a:cs typeface="Calibri"/>
              </a:rPr>
              <a:t>Map</a:t>
            </a:r>
            <a:endParaRPr lang="fr-FR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9FC902-61C4-005D-6A63-23ECD110C6C9}"/>
              </a:ext>
            </a:extLst>
          </p:cNvPr>
          <p:cNvCxnSpPr>
            <a:cxnSpLocks/>
          </p:cNvCxnSpPr>
          <p:nvPr/>
        </p:nvCxnSpPr>
        <p:spPr>
          <a:xfrm flipH="1" flipV="1">
            <a:off x="8640722" y="3909834"/>
            <a:ext cx="40814" cy="12975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5" descr="Une image contenant texte, extérieur, périphérique, fermer&#10;&#10;Description générée automatiquement">
            <a:extLst>
              <a:ext uri="{FF2B5EF4-FFF2-40B4-BE49-F238E27FC236}">
                <a16:creationId xmlns:a16="http://schemas.microsoft.com/office/drawing/2014/main" id="{FCE2A916-D1A0-D3BB-0E3A-A65257A50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63" y="3044825"/>
            <a:ext cx="1374775" cy="1454150"/>
          </a:xfrm>
          <a:prstGeom prst="rect">
            <a:avLst/>
          </a:prstGeom>
        </p:spPr>
      </p:pic>
      <p:pic>
        <p:nvPicPr>
          <p:cNvPr id="7" name="Image 11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DA80F3D3-6E70-A3B5-339C-20955B81C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1968451"/>
            <a:ext cx="7721600" cy="2717898"/>
          </a:xfrm>
          <a:prstGeom prst="rect">
            <a:avLst/>
          </a:prstGeom>
        </p:spPr>
      </p:pic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6E22D46B-3563-49F1-1C15-BC8BC5708B33}"/>
              </a:ext>
            </a:extLst>
          </p:cNvPr>
          <p:cNvCxnSpPr>
            <a:cxnSpLocks/>
          </p:cNvCxnSpPr>
          <p:nvPr/>
        </p:nvCxnSpPr>
        <p:spPr>
          <a:xfrm flipH="1" flipV="1">
            <a:off x="8258860" y="4152832"/>
            <a:ext cx="180514" cy="10689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id="{891A0B00-EE80-2A02-D192-8DBA67A38060}"/>
              </a:ext>
            </a:extLst>
          </p:cNvPr>
          <p:cNvCxnSpPr>
            <a:cxnSpLocks/>
          </p:cNvCxnSpPr>
          <p:nvPr/>
        </p:nvCxnSpPr>
        <p:spPr>
          <a:xfrm flipV="1">
            <a:off x="8896574" y="4178232"/>
            <a:ext cx="238586" cy="10181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180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67877-B0C4-5ABA-8058-5BD548CC1A0A}"/>
              </a:ext>
            </a:extLst>
          </p:cNvPr>
          <p:cNvSpPr txBox="1"/>
          <p:nvPr/>
        </p:nvSpPr>
        <p:spPr>
          <a:xfrm>
            <a:off x="5117833" y="4131567"/>
            <a:ext cx="60502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Activation des </a:t>
            </a:r>
            <a:r>
              <a:rPr lang="en-US" dirty="0" err="1">
                <a:cs typeface="Calibri"/>
              </a:rPr>
              <a:t>alertes</a:t>
            </a:r>
            <a:r>
              <a:rPr lang="en-US" dirty="0">
                <a:cs typeface="Calibri"/>
              </a:rPr>
              <a:t> de zones. Les zones </a:t>
            </a:r>
            <a:r>
              <a:rPr lang="en-US" b="1" dirty="0">
                <a:cs typeface="Calibri"/>
              </a:rPr>
              <a:t>prohibited</a:t>
            </a:r>
            <a:r>
              <a:rPr lang="en-US" dirty="0">
                <a:cs typeface="Calibri"/>
              </a:rPr>
              <a:t> ne </a:t>
            </a:r>
            <a:r>
              <a:rPr lang="en-US" dirty="0" err="1">
                <a:cs typeface="Calibri"/>
              </a:rPr>
              <a:t>peuvent</a:t>
            </a:r>
            <a:r>
              <a:rPr lang="en-US" dirty="0">
                <a:cs typeface="Calibri"/>
              </a:rPr>
              <a:t> pas </a:t>
            </a:r>
            <a:r>
              <a:rPr lang="en-US" dirty="0" err="1">
                <a:cs typeface="Calibri"/>
              </a:rPr>
              <a:t>être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désactivées</a:t>
            </a:r>
            <a:r>
              <a:rPr lang="en-US" dirty="0">
                <a:cs typeface="Calibri"/>
              </a:rPr>
              <a:t>.</a:t>
            </a:r>
            <a:endParaRPr lang="en-US" b="1" dirty="0">
              <a:cs typeface="Calibri"/>
            </a:endParaRPr>
          </a:p>
        </p:txBody>
      </p:sp>
      <p:pic>
        <p:nvPicPr>
          <p:cNvPr id="5" name="Image 5" descr="Une image contenant texte, extérieur, vert, cité&#10;&#10;Description générée automatiquement">
            <a:extLst>
              <a:ext uri="{FF2B5EF4-FFF2-40B4-BE49-F238E27FC236}">
                <a16:creationId xmlns:a16="http://schemas.microsoft.com/office/drawing/2014/main" id="{9060E333-09D0-2335-1467-D326E5202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556423"/>
            <a:ext cx="6426200" cy="3103554"/>
          </a:xfrm>
          <a:prstGeom prst="rect">
            <a:avLst/>
          </a:prstGeom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DB6D3003-56BC-78FB-75C5-47D104CA3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288" y="3030538"/>
            <a:ext cx="1381125" cy="1444625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AB5997CC-B7AA-2A3B-AF79-660992169C12}"/>
              </a:ext>
            </a:extLst>
          </p:cNvPr>
          <p:cNvSpPr txBox="1"/>
          <p:nvPr/>
        </p:nvSpPr>
        <p:spPr>
          <a:xfrm>
            <a:off x="5117833" y="5160267"/>
            <a:ext cx="60502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Altitude buffer: hauteur par rapport à la zone, a </a:t>
            </a:r>
            <a:r>
              <a:rPr lang="en-US" dirty="0" err="1">
                <a:cs typeface="Calibri"/>
              </a:rPr>
              <a:t>partir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laquelle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l'alarme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déclenchée</a:t>
            </a:r>
            <a:r>
              <a:rPr lang="en-US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0144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3409801A-C378-EB6C-75F8-2F66FFBD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3043238"/>
            <a:ext cx="1381125" cy="1428750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28CF46DE-6C78-F866-BF17-B6AD47285111}"/>
              </a:ext>
            </a:extLst>
          </p:cNvPr>
          <p:cNvSpPr txBox="1"/>
          <p:nvPr/>
        </p:nvSpPr>
        <p:spPr>
          <a:xfrm>
            <a:off x="5203558" y="5179317"/>
            <a:ext cx="605026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Réglage</a:t>
            </a:r>
            <a:r>
              <a:rPr lang="en-US" dirty="0">
                <a:cs typeface="Calibri"/>
              </a:rPr>
              <a:t> des </a:t>
            </a:r>
            <a:r>
              <a:rPr lang="en-US" dirty="0" err="1">
                <a:cs typeface="Calibri"/>
              </a:rPr>
              <a:t>unités</a:t>
            </a:r>
            <a:r>
              <a:rPr lang="en-US" dirty="0">
                <a:cs typeface="Calibri"/>
              </a:rPr>
              <a:t>, la navigation </a:t>
            </a:r>
            <a:r>
              <a:rPr lang="en-US" dirty="0" err="1">
                <a:cs typeface="Calibri"/>
              </a:rPr>
              <a:t>peux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être</a:t>
            </a:r>
            <a:r>
              <a:rPr lang="en-US" dirty="0">
                <a:cs typeface="Calibri"/>
              </a:rPr>
              <a:t> par rapport au </a:t>
            </a:r>
            <a:r>
              <a:rPr lang="en-US" dirty="0" err="1">
                <a:cs typeface="Calibri"/>
              </a:rPr>
              <a:t>nord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magnétique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vrai</a:t>
            </a:r>
            <a:r>
              <a:rPr lang="en-US" dirty="0">
                <a:cs typeface="Calibri"/>
              </a:rPr>
              <a:t>. Il y a </a:t>
            </a:r>
            <a:r>
              <a:rPr lang="en-US" dirty="0" err="1">
                <a:cs typeface="Calibri"/>
              </a:rPr>
              <a:t>aussi</a:t>
            </a:r>
            <a:r>
              <a:rPr lang="en-US" dirty="0">
                <a:cs typeface="Calibri"/>
              </a:rPr>
              <a:t> un </a:t>
            </a:r>
            <a:r>
              <a:rPr lang="en-US" dirty="0" err="1">
                <a:cs typeface="Calibri"/>
              </a:rPr>
              <a:t>réglage</a:t>
            </a:r>
            <a:r>
              <a:rPr lang="en-US" dirty="0">
                <a:cs typeface="Calibri"/>
              </a:rPr>
              <a:t> "</a:t>
            </a:r>
            <a:r>
              <a:rPr lang="en-US" dirty="0" err="1">
                <a:cs typeface="Calibri"/>
              </a:rPr>
              <a:t>référence</a:t>
            </a:r>
            <a:r>
              <a:rPr lang="en-US" dirty="0">
                <a:cs typeface="Calibri"/>
              </a:rPr>
              <a:t> user" pour le Nord, attention </a:t>
            </a:r>
            <a:r>
              <a:rPr lang="en-US" dirty="0" err="1">
                <a:cs typeface="Calibri"/>
              </a:rPr>
              <a:t>qu'il</a:t>
            </a:r>
            <a:r>
              <a:rPr lang="en-US" dirty="0">
                <a:cs typeface="Calibri"/>
              </a:rPr>
              <a:t> ne </a:t>
            </a:r>
            <a:r>
              <a:rPr lang="en-US" dirty="0" err="1">
                <a:cs typeface="Calibri"/>
              </a:rPr>
              <a:t>soit</a:t>
            </a:r>
            <a:r>
              <a:rPr lang="en-US" dirty="0">
                <a:cs typeface="Calibri"/>
              </a:rPr>
              <a:t> pas </a:t>
            </a:r>
            <a:r>
              <a:rPr lang="en-US" dirty="0" err="1">
                <a:cs typeface="Calibri"/>
              </a:rPr>
              <a:t>activé</a:t>
            </a:r>
            <a:r>
              <a:rPr lang="en-US" dirty="0">
                <a:cs typeface="Calibri"/>
              </a:rPr>
              <a:t>.</a:t>
            </a:r>
          </a:p>
        </p:txBody>
      </p:sp>
      <p:pic>
        <p:nvPicPr>
          <p:cNvPr id="18" name="Image 18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B3E79BF9-D989-95C4-481C-EA0F3B797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925" y="556598"/>
            <a:ext cx="6781800" cy="3239728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079D2DD2-6362-4FA7-A5F7-D346E146A095}"/>
              </a:ext>
            </a:extLst>
          </p:cNvPr>
          <p:cNvSpPr txBox="1"/>
          <p:nvPr/>
        </p:nvSpPr>
        <p:spPr>
          <a:xfrm>
            <a:off x="8124558" y="4125217"/>
            <a:ext cx="31292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Déviation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magnétique</a:t>
            </a:r>
            <a:r>
              <a:rPr lang="en-US" dirty="0">
                <a:cs typeface="Calibri"/>
              </a:rPr>
              <a:t> par rapport à la </a:t>
            </a:r>
            <a:r>
              <a:rPr lang="en-US" dirty="0" err="1">
                <a:cs typeface="Calibri"/>
              </a:rPr>
              <a:t>référence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utilisée</a:t>
            </a:r>
            <a:r>
              <a:rPr lang="en-US" dirty="0">
                <a:cs typeface="Calibri"/>
              </a:rPr>
              <a:t>.</a:t>
            </a:r>
            <a:endParaRPr lang="en-US" b="1" dirty="0">
              <a:cs typeface="Calibri"/>
            </a:endParaRPr>
          </a:p>
        </p:txBody>
      </p:sp>
      <p:cxnSp>
        <p:nvCxnSpPr>
          <p:cNvPr id="24" name="Straight Arrow Connector 17">
            <a:extLst>
              <a:ext uri="{FF2B5EF4-FFF2-40B4-BE49-F238E27FC236}">
                <a16:creationId xmlns:a16="http://schemas.microsoft.com/office/drawing/2014/main" id="{D98FE729-2ADC-B34A-BF40-D95DE4B03E0F}"/>
              </a:ext>
            </a:extLst>
          </p:cNvPr>
          <p:cNvCxnSpPr>
            <a:cxnSpLocks/>
          </p:cNvCxnSpPr>
          <p:nvPr/>
        </p:nvCxnSpPr>
        <p:spPr>
          <a:xfrm flipV="1">
            <a:off x="9325199" y="3092382"/>
            <a:ext cx="238586" cy="10181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3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BEE62D-A9C0-0C0C-E24B-29AA06E2E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" b="18391"/>
          <a:stretch/>
        </p:blipFill>
        <p:spPr>
          <a:xfrm>
            <a:off x="8376705" y="137886"/>
            <a:ext cx="3348290" cy="541118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FADCA2B-35B6-A78F-97E8-B8DAB3F3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5838389"/>
            <a:ext cx="5435600" cy="62952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1E8C18-5380-3E1B-0C0A-2B6BA8AB2C51}"/>
              </a:ext>
            </a:extLst>
          </p:cNvPr>
          <p:cNvCxnSpPr/>
          <p:nvPr/>
        </p:nvCxnSpPr>
        <p:spPr>
          <a:xfrm>
            <a:off x="8610600" y="1435100"/>
            <a:ext cx="1092200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1CE170-50B3-F880-2263-AD70821AE66C}"/>
              </a:ext>
            </a:extLst>
          </p:cNvPr>
          <p:cNvCxnSpPr>
            <a:cxnSpLocks/>
          </p:cNvCxnSpPr>
          <p:nvPr/>
        </p:nvCxnSpPr>
        <p:spPr>
          <a:xfrm flipV="1">
            <a:off x="8686799" y="5080000"/>
            <a:ext cx="2679700" cy="127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0AEBFB-0F4A-032B-A43B-88E40FB6E7B0}"/>
              </a:ext>
            </a:extLst>
          </p:cNvPr>
          <p:cNvCxnSpPr>
            <a:cxnSpLocks/>
          </p:cNvCxnSpPr>
          <p:nvPr/>
        </p:nvCxnSpPr>
        <p:spPr>
          <a:xfrm>
            <a:off x="8686798" y="2565399"/>
            <a:ext cx="2438400" cy="254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us-titre 2">
            <a:extLst>
              <a:ext uri="{FF2B5EF4-FFF2-40B4-BE49-F238E27FC236}">
                <a16:creationId xmlns:a16="http://schemas.microsoft.com/office/drawing/2014/main" id="{10F2BB62-6940-07D0-4705-F5E7BB352E55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083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8CF46DE-6C78-F866-BF17-B6AD47285111}"/>
              </a:ext>
            </a:extLst>
          </p:cNvPr>
          <p:cNvSpPr txBox="1"/>
          <p:nvPr/>
        </p:nvSpPr>
        <p:spPr>
          <a:xfrm>
            <a:off x="4898758" y="4922142"/>
            <a:ext cx="63169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Le </a:t>
            </a:r>
            <a:r>
              <a:rPr lang="en-US" dirty="0" err="1">
                <a:cs typeface="Calibri"/>
              </a:rPr>
              <a:t>réglage</a:t>
            </a:r>
            <a:r>
              <a:rPr lang="en-US" dirty="0">
                <a:cs typeface="Calibri"/>
              </a:rPr>
              <a:t> de la </a:t>
            </a:r>
            <a:r>
              <a:rPr lang="en-US" dirty="0" err="1">
                <a:cs typeface="Calibri"/>
              </a:rPr>
              <a:t>luminosité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automatique</a:t>
            </a:r>
            <a:r>
              <a:rPr lang="en-US" dirty="0">
                <a:cs typeface="Calibri"/>
              </a:rPr>
              <a:t>. Il </a:t>
            </a:r>
            <a:r>
              <a:rPr lang="en-US" dirty="0" err="1">
                <a:cs typeface="Calibri"/>
              </a:rPr>
              <a:t>est</a:t>
            </a:r>
            <a:r>
              <a:rPr lang="en-US" dirty="0">
                <a:cs typeface="Calibri"/>
              </a:rPr>
              <a:t> possible de </a:t>
            </a:r>
            <a:r>
              <a:rPr lang="en-US" dirty="0" err="1">
                <a:cs typeface="Calibri"/>
              </a:rPr>
              <a:t>régler</a:t>
            </a:r>
            <a:r>
              <a:rPr lang="en-US" dirty="0">
                <a:cs typeface="Calibri"/>
              </a:rPr>
              <a:t> un </a:t>
            </a:r>
            <a:r>
              <a:rPr lang="en-US" dirty="0" err="1">
                <a:cs typeface="Calibri"/>
              </a:rPr>
              <a:t>écart</a:t>
            </a:r>
            <a:r>
              <a:rPr lang="en-US" dirty="0">
                <a:cs typeface="Calibri"/>
              </a:rPr>
              <a:t> par rapport au </a:t>
            </a:r>
            <a:r>
              <a:rPr lang="en-US" dirty="0" err="1">
                <a:cs typeface="Calibri"/>
              </a:rPr>
              <a:t>réglage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automatique</a:t>
            </a:r>
            <a:r>
              <a:rPr lang="en-US" dirty="0">
                <a:cs typeface="Calibri"/>
              </a:rPr>
              <a:t> de +/- 10%.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7C2DF60-08DA-F46B-FD92-C7312B01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3133725"/>
            <a:ext cx="1381125" cy="1428750"/>
          </a:xfrm>
          <a:prstGeom prst="rect">
            <a:avLst/>
          </a:prstGeom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4395C4EC-E54D-8A12-1C81-A990E5C0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0" y="1600464"/>
            <a:ext cx="7620000" cy="2542647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D9DE1EE6-C1AA-5337-C013-1D60BB776513}"/>
              </a:ext>
            </a:extLst>
          </p:cNvPr>
          <p:cNvSpPr txBox="1"/>
          <p:nvPr/>
        </p:nvSpPr>
        <p:spPr>
          <a:xfrm>
            <a:off x="10299433" y="594617"/>
            <a:ext cx="16433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Cellule photo sensible</a:t>
            </a:r>
          </a:p>
        </p:txBody>
      </p: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C5493313-344C-859B-8C80-B74263582222}"/>
              </a:ext>
            </a:extLst>
          </p:cNvPr>
          <p:cNvCxnSpPr>
            <a:cxnSpLocks/>
          </p:cNvCxnSpPr>
          <p:nvPr/>
        </p:nvCxnSpPr>
        <p:spPr>
          <a:xfrm flipH="1" flipV="1">
            <a:off x="11113646" y="1254057"/>
            <a:ext cx="190039" cy="7514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930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pic>
        <p:nvPicPr>
          <p:cNvPr id="4" name="Image 5" descr="Une image contenant texte, équipement électronique, téléphone mobile&#10;&#10;Description générée automatiquement">
            <a:extLst>
              <a:ext uri="{FF2B5EF4-FFF2-40B4-BE49-F238E27FC236}">
                <a16:creationId xmlns:a16="http://schemas.microsoft.com/office/drawing/2014/main" id="{0E3B7766-6B50-F8BC-63DC-FCC94D5E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28663"/>
            <a:ext cx="1377950" cy="1450975"/>
          </a:xfrm>
          <a:prstGeom prst="rect">
            <a:avLst/>
          </a:prstGeom>
        </p:spPr>
      </p:pic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8CF46DE-6C78-F866-BF17-B6AD47285111}"/>
              </a:ext>
            </a:extLst>
          </p:cNvPr>
          <p:cNvSpPr txBox="1"/>
          <p:nvPr/>
        </p:nvSpPr>
        <p:spPr>
          <a:xfrm>
            <a:off x="4460608" y="4922142"/>
            <a:ext cx="69646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Possibilité</a:t>
            </a:r>
            <a:r>
              <a:rPr lang="en-US" dirty="0">
                <a:cs typeface="Calibri"/>
              </a:rPr>
              <a:t> de connecter </a:t>
            </a:r>
            <a:r>
              <a:rPr lang="en-US" dirty="0" err="1">
                <a:cs typeface="Calibri"/>
              </a:rPr>
              <a:t>une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tablette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bluetooth</a:t>
            </a:r>
            <a:r>
              <a:rPr lang="en-US" dirty="0">
                <a:cs typeface="Calibri"/>
              </a:rPr>
              <a:t>, et </a:t>
            </a:r>
            <a:r>
              <a:rPr lang="en-US" dirty="0" err="1">
                <a:cs typeface="Calibri"/>
              </a:rPr>
              <a:t>d'importer</a:t>
            </a:r>
            <a:r>
              <a:rPr lang="en-US" dirty="0">
                <a:cs typeface="Calibri"/>
              </a:rPr>
              <a:t> un plan de vol via </a:t>
            </a:r>
            <a:r>
              <a:rPr lang="en-US" dirty="0" err="1">
                <a:cs typeface="Calibri"/>
              </a:rPr>
              <a:t>l'application</a:t>
            </a:r>
            <a:r>
              <a:rPr lang="en-US" dirty="0">
                <a:cs typeface="Calibri"/>
              </a:rPr>
              <a:t> </a:t>
            </a:r>
            <a:r>
              <a:rPr lang="en-US" b="1" dirty="0">
                <a:ea typeface="+mn-lt"/>
                <a:cs typeface="+mn-lt"/>
              </a:rPr>
              <a:t>Garmin Pilot</a:t>
            </a:r>
            <a:endParaRPr lang="en-US" dirty="0">
              <a:cs typeface="Calibri"/>
            </a:endParaRP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7F48C828-770F-7C25-9DDA-EEB60BBD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3076575"/>
            <a:ext cx="1381125" cy="1466850"/>
          </a:xfrm>
          <a:prstGeom prst="rect">
            <a:avLst/>
          </a:prstGeom>
        </p:spPr>
      </p:pic>
      <p:pic>
        <p:nvPicPr>
          <p:cNvPr id="7" name="Image 7" descr="Une image contenant texte, extérieur, rue, vert&#10;&#10;Description générée automatiquement">
            <a:extLst>
              <a:ext uri="{FF2B5EF4-FFF2-40B4-BE49-F238E27FC236}">
                <a16:creationId xmlns:a16="http://schemas.microsoft.com/office/drawing/2014/main" id="{8E6566F1-E0C2-F522-8B12-E02A3E98D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525" y="1374484"/>
            <a:ext cx="5943600" cy="28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39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5" descr="Une image contenant texte, signe, ensemble&#10;&#10;Description générée automatiquement">
            <a:extLst>
              <a:ext uri="{FF2B5EF4-FFF2-40B4-BE49-F238E27FC236}">
                <a16:creationId xmlns:a16="http://schemas.microsoft.com/office/drawing/2014/main" id="{318ABA89-DA91-93F3-3A07-E7F8ADFB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3" y="733425"/>
            <a:ext cx="1295400" cy="1371600"/>
          </a:xfrm>
          <a:prstGeom prst="rect">
            <a:avLst/>
          </a:prstGeom>
        </p:spPr>
      </p:pic>
      <p:pic>
        <p:nvPicPr>
          <p:cNvPr id="6" name="Image 7" descr="Une image contenant texte, extérieur, parking, ligné&#10;&#10;Description générée automatiquement">
            <a:extLst>
              <a:ext uri="{FF2B5EF4-FFF2-40B4-BE49-F238E27FC236}">
                <a16:creationId xmlns:a16="http://schemas.microsoft.com/office/drawing/2014/main" id="{5C875A40-ACE9-8611-218C-1513E42D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25" y="1880492"/>
            <a:ext cx="6105525" cy="2963666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10CA1EDB-228F-87E9-F3BD-A0995DB23323}"/>
              </a:ext>
            </a:extLst>
          </p:cNvPr>
          <p:cNvSpPr txBox="1"/>
          <p:nvPr/>
        </p:nvSpPr>
        <p:spPr>
          <a:xfrm>
            <a:off x="6384658" y="5519042"/>
            <a:ext cx="2986392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Réglage</a:t>
            </a:r>
            <a:r>
              <a:rPr lang="en-US" dirty="0">
                <a:cs typeface="Calibri"/>
              </a:rPr>
              <a:t> d'un message </a:t>
            </a:r>
            <a:r>
              <a:rPr lang="en-US" dirty="0" err="1">
                <a:cs typeface="Calibri"/>
              </a:rPr>
              <a:t>périodique</a:t>
            </a:r>
            <a:r>
              <a:rPr lang="en-US" dirty="0">
                <a:cs typeface="Calibri"/>
              </a:rPr>
              <a:t>, très utile pour le </a:t>
            </a:r>
            <a:r>
              <a:rPr lang="en-US" dirty="0" err="1">
                <a:cs typeface="Calibri"/>
              </a:rPr>
              <a:t>changement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réservoir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1D64D5-8982-07FD-918A-D7899B174ADA}"/>
              </a:ext>
            </a:extLst>
          </p:cNvPr>
          <p:cNvCxnSpPr>
            <a:cxnSpLocks/>
          </p:cNvCxnSpPr>
          <p:nvPr/>
        </p:nvCxnSpPr>
        <p:spPr>
          <a:xfrm flipV="1">
            <a:off x="7865160" y="4082982"/>
            <a:ext cx="9986" cy="143727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463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Réglages</a:t>
            </a:r>
            <a:endParaRPr lang="en-US" dirty="0"/>
          </a:p>
        </p:txBody>
      </p:sp>
      <p:sp>
        <p:nvSpPr>
          <p:cNvPr id="10" name="Arrow: Right 15">
            <a:extLst>
              <a:ext uri="{FF2B5EF4-FFF2-40B4-BE49-F238E27FC236}">
                <a16:creationId xmlns:a16="http://schemas.microsoft.com/office/drawing/2014/main" id="{62DE873C-64AB-E1BE-8FBB-6C06FF68031A}"/>
              </a:ext>
            </a:extLst>
          </p:cNvPr>
          <p:cNvSpPr/>
          <p:nvPr/>
        </p:nvSpPr>
        <p:spPr>
          <a:xfrm rot="5400000">
            <a:off x="1659557" y="23479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5" descr="Une image contenant texte, signe, ensemble&#10;&#10;Description générée automatiquement">
            <a:extLst>
              <a:ext uri="{FF2B5EF4-FFF2-40B4-BE49-F238E27FC236}">
                <a16:creationId xmlns:a16="http://schemas.microsoft.com/office/drawing/2014/main" id="{318ABA89-DA91-93F3-3A07-E7F8ADFB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3" y="733425"/>
            <a:ext cx="1295400" cy="1371600"/>
          </a:xfrm>
          <a:prstGeom prst="rect">
            <a:avLst/>
          </a:prstGeom>
        </p:spPr>
      </p:pic>
      <p:pic>
        <p:nvPicPr>
          <p:cNvPr id="4" name="Image 4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D07AF603-8B37-98BF-8A83-3A39E3C43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2919413"/>
            <a:ext cx="1352550" cy="1133475"/>
          </a:xfrm>
          <a:prstGeom prst="rect">
            <a:avLst/>
          </a:prstGeom>
        </p:spPr>
      </p:pic>
      <p:pic>
        <p:nvPicPr>
          <p:cNvPr id="5" name="Image 6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02266957-CBE2-A76D-810B-EC40DB61D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0" y="3952904"/>
            <a:ext cx="5267325" cy="2524067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182820C9-2B1A-DF89-850B-4381EAC1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0" y="313857"/>
            <a:ext cx="5286375" cy="2534587"/>
          </a:xfrm>
          <a:prstGeom prst="rect">
            <a:avLst/>
          </a:prstGeom>
        </p:spPr>
      </p:pic>
      <p:sp>
        <p:nvSpPr>
          <p:cNvPr id="8" name="Arrow: Right 15">
            <a:extLst>
              <a:ext uri="{FF2B5EF4-FFF2-40B4-BE49-F238E27FC236}">
                <a16:creationId xmlns:a16="http://schemas.microsoft.com/office/drawing/2014/main" id="{AA4B3FE7-1D38-A547-05C0-AD7DA1F08C3A}"/>
              </a:ext>
            </a:extLst>
          </p:cNvPr>
          <p:cNvSpPr/>
          <p:nvPr/>
        </p:nvSpPr>
        <p:spPr>
          <a:xfrm rot="5400000">
            <a:off x="7879382" y="3186114"/>
            <a:ext cx="545474" cy="448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77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Informations</a:t>
            </a:r>
            <a:endParaRPr lang="en-US" dirty="0"/>
          </a:p>
        </p:txBody>
      </p:sp>
      <p:pic>
        <p:nvPicPr>
          <p:cNvPr id="6" name="Image 11" descr="Une image contenant texte, moniteur&#10;&#10;Description générée automatiquement">
            <a:extLst>
              <a:ext uri="{FF2B5EF4-FFF2-40B4-BE49-F238E27FC236}">
                <a16:creationId xmlns:a16="http://schemas.microsoft.com/office/drawing/2014/main" id="{E65D64CC-B6F5-7DD1-11FF-2AB096C9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3" y="800100"/>
            <a:ext cx="1409700" cy="1466850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5C1AACB5-F747-4C9E-9F28-798835E85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22620"/>
            <a:ext cx="5686425" cy="2726660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E6E377D8-C49E-5C68-3BC1-0E318DDB8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836570"/>
            <a:ext cx="5686425" cy="2690061"/>
          </a:xfrm>
          <a:prstGeom prst="rect">
            <a:avLst/>
          </a:prstGeom>
        </p:spPr>
      </p:pic>
      <p:sp>
        <p:nvSpPr>
          <p:cNvPr id="16" name="Flèche : demi-tour 15">
            <a:extLst>
              <a:ext uri="{FF2B5EF4-FFF2-40B4-BE49-F238E27FC236}">
                <a16:creationId xmlns:a16="http://schemas.microsoft.com/office/drawing/2014/main" id="{B2E35003-E518-219A-FE9A-816BEB05FE03}"/>
              </a:ext>
            </a:extLst>
          </p:cNvPr>
          <p:cNvSpPr/>
          <p:nvPr/>
        </p:nvSpPr>
        <p:spPr>
          <a:xfrm rot="5400000" flipV="1">
            <a:off x="2795586" y="2643187"/>
            <a:ext cx="4191000" cy="98107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81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73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Garmin pilot</a:t>
            </a:r>
            <a:endParaRPr lang="en-US" dirty="0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C5514EB8-56DF-AB0C-FBBD-A51A8951E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8" y="814388"/>
            <a:ext cx="1333500" cy="13049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2BA74C-ED09-7BE5-31BA-5B895C010CCD}"/>
              </a:ext>
            </a:extLst>
          </p:cNvPr>
          <p:cNvSpPr txBox="1"/>
          <p:nvPr/>
        </p:nvSpPr>
        <p:spPr>
          <a:xfrm>
            <a:off x="4829174" y="523875"/>
            <a:ext cx="67532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Application pour préparer ses vols, mais aussi pour l'utiliser en vol comme SDVFR.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A8A80A-0D61-0D36-DC77-DB4FFD9E969E}"/>
              </a:ext>
            </a:extLst>
          </p:cNvPr>
          <p:cNvSpPr txBox="1"/>
          <p:nvPr/>
        </p:nvSpPr>
        <p:spPr>
          <a:xfrm>
            <a:off x="4787985" y="4862125"/>
            <a:ext cx="67532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1 mois d'essais (US), puis 105 euros / an pour l'Europe en version standard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F9CB67-C2D2-E9CE-FFEC-225E1BB47F88}"/>
              </a:ext>
            </a:extLst>
          </p:cNvPr>
          <p:cNvSpPr txBox="1"/>
          <p:nvPr/>
        </p:nvSpPr>
        <p:spPr>
          <a:xfrm>
            <a:off x="4791074" y="5791199"/>
            <a:ext cx="6753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Application en anglais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58D488-A529-1383-53F5-02AF512CBD88}"/>
              </a:ext>
            </a:extLst>
          </p:cNvPr>
          <p:cNvSpPr txBox="1"/>
          <p:nvPr/>
        </p:nvSpPr>
        <p:spPr>
          <a:xfrm>
            <a:off x="4829174" y="1390649"/>
            <a:ext cx="6753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Possibilité d'avoir les cartes vac, météo, </a:t>
            </a:r>
            <a:r>
              <a:rPr lang="fr-FR" dirty="0" err="1">
                <a:cs typeface="Calibri"/>
              </a:rPr>
              <a:t>notam</a:t>
            </a:r>
            <a:r>
              <a:rPr lang="fr-FR" dirty="0">
                <a:cs typeface="Calibri"/>
              </a:rPr>
              <a:t>, bilan carbu, masse et centrage.... et de télécharger les documents sur la tablette ou portable.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71E217-5B96-4752-CCBC-31AB32F2CEEA}"/>
              </a:ext>
            </a:extLst>
          </p:cNvPr>
          <p:cNvSpPr txBox="1"/>
          <p:nvPr/>
        </p:nvSpPr>
        <p:spPr>
          <a:xfrm>
            <a:off x="4829174" y="2600324"/>
            <a:ext cx="6753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Envoyer les plans de vol directement dans le GPS 175 par </a:t>
            </a:r>
            <a:r>
              <a:rPr lang="fr-FR" dirty="0" err="1">
                <a:cs typeface="Calibri"/>
              </a:rPr>
              <a:t>bluetooth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42C185-4F6E-3E7F-9B90-9CA854BE4C56}"/>
              </a:ext>
            </a:extLst>
          </p:cNvPr>
          <p:cNvSpPr txBox="1"/>
          <p:nvPr/>
        </p:nvSpPr>
        <p:spPr>
          <a:xfrm>
            <a:off x="4791074" y="3333749"/>
            <a:ext cx="6753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Afficher des check </a:t>
            </a:r>
            <a:r>
              <a:rPr lang="fr-FR" dirty="0" err="1">
                <a:cs typeface="Calibri"/>
              </a:rPr>
              <a:t>lists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D5F4B2-BD67-F24A-B28A-A36F6907F4F3}"/>
              </a:ext>
            </a:extLst>
          </p:cNvPr>
          <p:cNvSpPr txBox="1"/>
          <p:nvPr/>
        </p:nvSpPr>
        <p:spPr>
          <a:xfrm>
            <a:off x="4787985" y="4038341"/>
            <a:ext cx="6753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Etendre l'affichage du Garmin 175 sur la tablette</a:t>
            </a:r>
          </a:p>
        </p:txBody>
      </p:sp>
    </p:spTree>
    <p:extLst>
      <p:ext uri="{BB962C8B-B14F-4D97-AF65-F5344CB8AC3E}">
        <p14:creationId xmlns:p14="http://schemas.microsoft.com/office/powerpoint/2010/main" val="364278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0682" y="3235064"/>
            <a:ext cx="2919738" cy="396837"/>
          </a:xfrm>
        </p:spPr>
        <p:txBody>
          <a:bodyPr anchor="b">
            <a:normAutofit lnSpcReduction="10000"/>
          </a:bodyPr>
          <a:lstStyle/>
          <a:p>
            <a:r>
              <a:rPr lang="fr-FR">
                <a:solidFill>
                  <a:srgbClr val="FFFFFF"/>
                </a:solidFill>
                <a:cs typeface="Calibri"/>
              </a:rPr>
              <a:t>Power ON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13D40-B06A-7450-8E61-E07735031801}"/>
              </a:ext>
            </a:extLst>
          </p:cNvPr>
          <p:cNvSpPr txBox="1"/>
          <p:nvPr/>
        </p:nvSpPr>
        <p:spPr>
          <a:xfrm>
            <a:off x="4978399" y="3810000"/>
            <a:ext cx="69977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L'écran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démarrage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montre</a:t>
            </a:r>
            <a:r>
              <a:rPr lang="en-US">
                <a:cs typeface="Calibri"/>
              </a:rPr>
              <a:t> le </a:t>
            </a:r>
            <a:r>
              <a:rPr lang="en-US" err="1">
                <a:cs typeface="Calibri"/>
              </a:rPr>
              <a:t>statut</a:t>
            </a:r>
            <a:r>
              <a:rPr lang="en-US">
                <a:cs typeface="Calibri"/>
              </a:rPr>
              <a:t> de la base de </a:t>
            </a:r>
            <a:r>
              <a:rPr lang="en-US" err="1">
                <a:cs typeface="Calibri"/>
              </a:rPr>
              <a:t>donnée</a:t>
            </a:r>
            <a:r>
              <a:rPr lang="en-US">
                <a:cs typeface="Calibri"/>
              </a:rPr>
              <a:t>: </a:t>
            </a:r>
          </a:p>
          <a:p>
            <a:endParaRPr lang="en-US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Nom et status de </a:t>
            </a:r>
            <a:r>
              <a:rPr lang="en-US" err="1">
                <a:cs typeface="Calibri"/>
              </a:rPr>
              <a:t>toutes</a:t>
            </a:r>
            <a:r>
              <a:rPr lang="en-US">
                <a:cs typeface="Calibri"/>
              </a:rPr>
              <a:t> les bases de </a:t>
            </a:r>
            <a:r>
              <a:rPr lang="en-US" err="1">
                <a:cs typeface="Calibri"/>
              </a:rPr>
              <a:t>données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installées</a:t>
            </a:r>
          </a:p>
          <a:p>
            <a:pPr marL="285750" indent="-285750">
              <a:buFont typeface="Calibri"/>
              <a:buChar char="-"/>
            </a:pPr>
            <a:r>
              <a:rPr lang="en-US" err="1">
                <a:cs typeface="Calibri"/>
              </a:rPr>
              <a:t>L'accès</a:t>
            </a:r>
            <a:r>
              <a:rPr lang="en-US">
                <a:cs typeface="Calibri"/>
              </a:rPr>
              <a:t> à la mise a jour des bases de </a:t>
            </a:r>
            <a:r>
              <a:rPr lang="en-US" err="1">
                <a:cs typeface="Calibri"/>
              </a:rPr>
              <a:t>données</a:t>
            </a:r>
            <a:r>
              <a:rPr lang="en-US">
                <a:cs typeface="Calibri"/>
              </a:rPr>
              <a:t>.</a:t>
            </a:r>
          </a:p>
          <a:p>
            <a:pPr marL="285750" indent="-285750">
              <a:buFont typeface="Calibri"/>
              <a:buChar char="-"/>
            </a:pPr>
            <a:endParaRPr lang="en-US">
              <a:cs typeface="Calibri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12C438EB-EFC3-1C6B-530B-411CB2551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643218"/>
            <a:ext cx="7569200" cy="2320365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2B1F22F5-A2CB-A7C5-21F6-4E73232D8A70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10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25034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Data base</a:t>
            </a:r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0AEB890-ECF3-7EE2-7A85-49DF2734D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24" y="410397"/>
            <a:ext cx="7605485" cy="3061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ED3AF-F220-116F-D701-F6A40E25E9C3}"/>
              </a:ext>
            </a:extLst>
          </p:cNvPr>
          <p:cNvSpPr txBox="1"/>
          <p:nvPr/>
        </p:nvSpPr>
        <p:spPr>
          <a:xfrm>
            <a:off x="4632477" y="3906761"/>
            <a:ext cx="71482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La </a:t>
            </a:r>
            <a:r>
              <a:rPr lang="en-US" dirty="0" err="1">
                <a:cs typeface="Calibri"/>
              </a:rPr>
              <a:t>plupart</a:t>
            </a:r>
            <a:r>
              <a:rPr lang="en-US" dirty="0">
                <a:cs typeface="Calibri"/>
              </a:rPr>
              <a:t> des data base </a:t>
            </a:r>
            <a:r>
              <a:rPr lang="en-US" dirty="0" err="1">
                <a:cs typeface="Calibri"/>
              </a:rPr>
              <a:t>expirent</a:t>
            </a:r>
            <a:r>
              <a:rPr lang="en-US" dirty="0">
                <a:cs typeface="Calibri"/>
              </a:rPr>
              <a:t> à </a:t>
            </a:r>
            <a:r>
              <a:rPr lang="en-US" dirty="0" err="1">
                <a:cs typeface="Calibri"/>
              </a:rPr>
              <a:t>intervales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réguliers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sauf</a:t>
            </a:r>
            <a:r>
              <a:rPr lang="en-US" dirty="0">
                <a:cs typeface="Calibri"/>
              </a:rPr>
              <a:t> pour la </a:t>
            </a:r>
            <a:r>
              <a:rPr lang="en-US" b="1" dirty="0" err="1">
                <a:cs typeface="Calibri"/>
              </a:rPr>
              <a:t>basemap</a:t>
            </a:r>
            <a:r>
              <a:rPr lang="en-US" dirty="0">
                <a:cs typeface="Calibri"/>
              </a:rPr>
              <a:t> et </a:t>
            </a:r>
            <a:r>
              <a:rPr lang="en-US" b="1" dirty="0">
                <a:cs typeface="Calibri"/>
              </a:rPr>
              <a:t>terrain</a:t>
            </a:r>
            <a:r>
              <a:rPr lang="en-US" dirty="0">
                <a:cs typeface="Calibri"/>
              </a:rPr>
              <a:t> qui </a:t>
            </a:r>
            <a:r>
              <a:rPr lang="en-US" dirty="0" err="1">
                <a:cs typeface="Calibri"/>
              </a:rPr>
              <a:t>n'ont</a:t>
            </a:r>
            <a:r>
              <a:rPr lang="en-US" dirty="0">
                <a:cs typeface="Calibri"/>
              </a:rPr>
              <a:t> pas de date </a:t>
            </a:r>
            <a:r>
              <a:rPr lang="en-US" dirty="0" err="1">
                <a:cs typeface="Calibri"/>
              </a:rPr>
              <a:t>d'expiration</a:t>
            </a:r>
            <a:r>
              <a:rPr lang="en-US" dirty="0">
                <a:cs typeface="Calibri"/>
              </a:rPr>
              <a:t>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4207C-E328-51E1-6969-947BE0E55836}"/>
              </a:ext>
            </a:extLst>
          </p:cNvPr>
          <p:cNvSpPr txBox="1"/>
          <p:nvPr/>
        </p:nvSpPr>
        <p:spPr>
          <a:xfrm>
            <a:off x="4632477" y="4959047"/>
            <a:ext cx="71482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/>
              </a:rPr>
              <a:t>La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vérification</a:t>
            </a:r>
            <a:r>
              <a:rPr lang="en-US" dirty="0">
                <a:solidFill>
                  <a:srgbClr val="FF0000"/>
                </a:solidFill>
                <a:cs typeface="Calibri"/>
              </a:rPr>
              <a:t> de la data base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est</a:t>
            </a:r>
            <a:r>
              <a:rPr lang="en-US" dirty="0">
                <a:solidFill>
                  <a:srgbClr val="FF0000"/>
                </a:solidFill>
                <a:cs typeface="Calibri"/>
              </a:rPr>
              <a:t> à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éffectuer</a:t>
            </a:r>
            <a:r>
              <a:rPr lang="en-US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avant</a:t>
            </a:r>
            <a:r>
              <a:rPr lang="en-US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chaque</a:t>
            </a:r>
            <a:r>
              <a:rPr lang="en-US" dirty="0">
                <a:solidFill>
                  <a:srgbClr val="FF0000"/>
                </a:solidFill>
                <a:cs typeface="Calibri"/>
              </a:rPr>
              <a:t> vol et, </a:t>
            </a:r>
            <a:r>
              <a:rPr lang="en-US" u="sng" dirty="0" err="1">
                <a:solidFill>
                  <a:srgbClr val="FF0000"/>
                </a:solidFill>
                <a:cs typeface="Calibri"/>
              </a:rPr>
              <a:t>est</a:t>
            </a:r>
            <a:r>
              <a:rPr lang="en-US" u="sng" dirty="0">
                <a:solidFill>
                  <a:srgbClr val="FF0000"/>
                </a:solidFill>
                <a:cs typeface="Calibri"/>
              </a:rPr>
              <a:t> de la </a:t>
            </a:r>
            <a:r>
              <a:rPr lang="en-US" u="sng" dirty="0" err="1">
                <a:solidFill>
                  <a:srgbClr val="FF0000"/>
                </a:solidFill>
                <a:cs typeface="Calibri"/>
              </a:rPr>
              <a:t>responsabilité</a:t>
            </a:r>
            <a:r>
              <a:rPr lang="en-US" u="sng" dirty="0">
                <a:solidFill>
                  <a:srgbClr val="FF0000"/>
                </a:solidFill>
                <a:cs typeface="Calibri"/>
              </a:rPr>
              <a:t> du </a:t>
            </a:r>
            <a:r>
              <a:rPr lang="en-US" u="sng" dirty="0" err="1">
                <a:solidFill>
                  <a:srgbClr val="FF0000"/>
                </a:solidFill>
                <a:cs typeface="Calibri"/>
              </a:rPr>
              <a:t>pilote</a:t>
            </a:r>
            <a:r>
              <a:rPr lang="en-US" u="sng" dirty="0">
                <a:solidFill>
                  <a:srgbClr val="FF0000"/>
                </a:solidFill>
                <a:cs typeface="Calibri"/>
              </a:rPr>
              <a:t>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76416A1-05C6-F9D6-7A7E-6FA82663AABC}"/>
              </a:ext>
            </a:extLst>
          </p:cNvPr>
          <p:cNvSpPr txBox="1">
            <a:spLocks/>
          </p:cNvSpPr>
          <p:nvPr/>
        </p:nvSpPr>
        <p:spPr>
          <a:xfrm>
            <a:off x="-8869" y="2499962"/>
            <a:ext cx="4041970" cy="250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Font typeface="Calibri"/>
              <a:buChar char="-"/>
            </a:pPr>
            <a:r>
              <a:rPr lang="fr-FR" sz="2800" dirty="0">
                <a:solidFill>
                  <a:srgbClr val="FFFFFF"/>
                </a:solidFill>
                <a:cs typeface="Calibri Light"/>
              </a:rPr>
              <a:t>Mises à jour</a:t>
            </a:r>
            <a:endParaRPr lang="en-US" sz="2800" dirty="0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230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197" y="-2703"/>
            <a:ext cx="4041970" cy="25034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  <a:cs typeface="Calibri Light"/>
              </a:rPr>
              <a:t>Data base</a:t>
            </a:r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405E08C-A7D4-DA8A-3232-C3A0BFF3289B}"/>
              </a:ext>
            </a:extLst>
          </p:cNvPr>
          <p:cNvSpPr txBox="1">
            <a:spLocks/>
          </p:cNvSpPr>
          <p:nvPr/>
        </p:nvSpPr>
        <p:spPr>
          <a:xfrm>
            <a:off x="-8869" y="2499962"/>
            <a:ext cx="4041970" cy="250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Font typeface="Calibri"/>
              <a:buChar char="-"/>
            </a:pPr>
            <a:r>
              <a:rPr lang="fr-FR" sz="2800" dirty="0">
                <a:solidFill>
                  <a:srgbClr val="FFFFFF"/>
                </a:solidFill>
                <a:cs typeface="Calibri Light"/>
              </a:rPr>
              <a:t>Import plan de vol</a:t>
            </a:r>
            <a:endParaRPr lang="en-US" sz="2800" dirty="0">
              <a:cs typeface="Calibri Light" panose="020F0302020204030204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06A766E3-5BFF-5886-F100-9C36323C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688" y="518998"/>
            <a:ext cx="859660" cy="91749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6BAEE0A1-0006-411A-D4C8-0A3DEC661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10" y="831085"/>
            <a:ext cx="1252480" cy="348409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C271BF5F-457A-C89E-B6B4-169C40546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581" y="518653"/>
            <a:ext cx="860694" cy="89982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44D85DA4-C8F6-9CDC-14C9-899B730AD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726" y="2812552"/>
            <a:ext cx="7553898" cy="249983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500BFAC8-D7B9-CEF8-9E49-FC208E7D721F}"/>
              </a:ext>
            </a:extLst>
          </p:cNvPr>
          <p:cNvSpPr/>
          <p:nvPr/>
        </p:nvSpPr>
        <p:spPr>
          <a:xfrm>
            <a:off x="6206169" y="890530"/>
            <a:ext cx="890530" cy="229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C8B567E-588A-B285-BD36-5A4FC2C6FEBA}"/>
              </a:ext>
            </a:extLst>
          </p:cNvPr>
          <p:cNvSpPr/>
          <p:nvPr/>
        </p:nvSpPr>
        <p:spPr>
          <a:xfrm>
            <a:off x="8602337" y="890529"/>
            <a:ext cx="890530" cy="229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70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8602" y="3204584"/>
            <a:ext cx="2919738" cy="4577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>
                <a:solidFill>
                  <a:srgbClr val="FFFFFF"/>
                </a:solidFill>
                <a:cs typeface="Calibri"/>
              </a:rPr>
              <a:t>Commandes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C2417564-BCCA-CA8C-7F38-B53FF3ECC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38" y="293688"/>
            <a:ext cx="923925" cy="282892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2A49A37-7ABD-1D52-89BA-AF64A8951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363" y="3348038"/>
            <a:ext cx="1069975" cy="3121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B9D3D2-8515-5F1B-40BD-59EADDA42CB7}"/>
              </a:ext>
            </a:extLst>
          </p:cNvPr>
          <p:cNvSpPr txBox="1"/>
          <p:nvPr/>
        </p:nvSpPr>
        <p:spPr>
          <a:xfrm>
            <a:off x="5981700" y="368300"/>
            <a:ext cx="51943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Ouvrir</a:t>
            </a:r>
            <a:r>
              <a:rPr lang="en-US">
                <a:cs typeface="Calibri"/>
              </a:rPr>
              <a:t> la </a:t>
            </a:r>
            <a:r>
              <a:rPr lang="en-US" err="1">
                <a:cs typeface="Calibri"/>
              </a:rPr>
              <a:t>liste</a:t>
            </a:r>
            <a:r>
              <a:rPr lang="en-US">
                <a:cs typeface="Calibri"/>
              </a:rPr>
              <a:t> des messages, </a:t>
            </a:r>
            <a:r>
              <a:rPr lang="en-US" err="1">
                <a:cs typeface="Calibri"/>
              </a:rPr>
              <a:t>si</a:t>
            </a:r>
            <a:r>
              <a:rPr lang="en-US">
                <a:cs typeface="Calibri"/>
              </a:rPr>
              <a:t> </a:t>
            </a:r>
            <a:r>
              <a:rPr lang="fr-FR">
                <a:cs typeface="Calibri"/>
              </a:rPr>
              <a:t>l'icône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clignote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c'est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qu'il</a:t>
            </a:r>
            <a:r>
              <a:rPr lang="en-US">
                <a:cs typeface="Calibri"/>
              </a:rPr>
              <a:t> </a:t>
            </a:r>
            <a:r>
              <a:rPr lang="fr-FR">
                <a:cs typeface="Calibri"/>
              </a:rPr>
              <a:t>existe</a:t>
            </a:r>
            <a:r>
              <a:rPr lang="en-US">
                <a:cs typeface="Calibri"/>
              </a:rPr>
              <a:t> un message non </a:t>
            </a:r>
            <a:r>
              <a:rPr lang="en-US" err="1">
                <a:cs typeface="Calibri"/>
              </a:rPr>
              <a:t>lu</a:t>
            </a:r>
            <a:r>
              <a:rPr lang="en-US">
                <a:cs typeface="Calibri"/>
              </a:rPr>
              <a:t>.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BCA14-39C7-A9D8-E1F4-DAE80A76DD1C}"/>
              </a:ext>
            </a:extLst>
          </p:cNvPr>
          <p:cNvSpPr txBox="1"/>
          <p:nvPr/>
        </p:nvSpPr>
        <p:spPr>
          <a:xfrm>
            <a:off x="5981699" y="1524000"/>
            <a:ext cx="5194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Ouvrir</a:t>
            </a:r>
            <a:r>
              <a:rPr lang="en-US">
                <a:cs typeface="Calibri"/>
              </a:rPr>
              <a:t> un menu dans </a:t>
            </a:r>
            <a:r>
              <a:rPr lang="en-US" err="1">
                <a:cs typeface="Calibri"/>
              </a:rPr>
              <a:t>une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fonctionnalité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1CC22-4FC6-BCA0-1223-2ED1F24B1A8F}"/>
              </a:ext>
            </a:extLst>
          </p:cNvPr>
          <p:cNvSpPr txBox="1"/>
          <p:nvPr/>
        </p:nvSpPr>
        <p:spPr>
          <a:xfrm>
            <a:off x="5981698" y="2501900"/>
            <a:ext cx="5194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Revenir</a:t>
            </a:r>
            <a:r>
              <a:rPr lang="en-US">
                <a:cs typeface="Calibri"/>
              </a:rPr>
              <a:t> à la page </a:t>
            </a:r>
            <a:r>
              <a:rPr lang="en-US" err="1">
                <a:cs typeface="Calibri"/>
              </a:rPr>
              <a:t>précédente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C1CF93-FB91-205A-4C2C-1EAD7E0CDFD2}"/>
              </a:ext>
            </a:extLst>
          </p:cNvPr>
          <p:cNvSpPr txBox="1"/>
          <p:nvPr/>
        </p:nvSpPr>
        <p:spPr>
          <a:xfrm>
            <a:off x="5981697" y="3568699"/>
            <a:ext cx="5194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Annuler</a:t>
            </a:r>
            <a:r>
              <a:rPr lang="en-US">
                <a:cs typeface="Calibri"/>
              </a:rPr>
              <a:t> sans </a:t>
            </a:r>
            <a:r>
              <a:rPr lang="en-US" err="1">
                <a:cs typeface="Calibri"/>
              </a:rPr>
              <a:t>enregistrer</a:t>
            </a:r>
            <a:r>
              <a:rPr lang="en-US">
                <a:cs typeface="Calibri"/>
              </a:rPr>
              <a:t> de données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D392BC-EC1E-410D-A184-7E2CBFD0EA62}"/>
              </a:ext>
            </a:extLst>
          </p:cNvPr>
          <p:cNvSpPr txBox="1"/>
          <p:nvPr/>
        </p:nvSpPr>
        <p:spPr>
          <a:xfrm>
            <a:off x="5918197" y="4635499"/>
            <a:ext cx="5194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Valider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donnée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56CEF0-2256-ABD5-97B1-A2E1AE74A69E}"/>
              </a:ext>
            </a:extLst>
          </p:cNvPr>
          <p:cNvSpPr txBox="1"/>
          <p:nvPr/>
        </p:nvSpPr>
        <p:spPr>
          <a:xfrm>
            <a:off x="5918196" y="5753098"/>
            <a:ext cx="5194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Séléctionner</a:t>
            </a:r>
            <a:r>
              <a:rPr lang="en-US">
                <a:cs typeface="Calibri"/>
              </a:rPr>
              <a:t> un item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A024FD02-E8A9-8447-02C3-0AF6080356D9}"/>
              </a:ext>
            </a:extLst>
          </p:cNvPr>
          <p:cNvSpPr txBox="1">
            <a:spLocks/>
          </p:cNvSpPr>
          <p:nvPr/>
        </p:nvSpPr>
        <p:spPr>
          <a:xfrm>
            <a:off x="507642" y="79666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Présentation du GPS 175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r-FR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6614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956</Words>
  <Application>Microsoft Office PowerPoint</Application>
  <PresentationFormat>Grand écran</PresentationFormat>
  <Paragraphs>173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Thème Office</vt:lpstr>
      <vt:lpstr>Présentation PowerPoint</vt:lpstr>
      <vt:lpstr>FORMATION GARMIN GPS 175</vt:lpstr>
      <vt:lpstr>Présentation PowerPoint</vt:lpstr>
      <vt:lpstr>ECRAN D'ACCUEIL</vt:lpstr>
      <vt:lpstr>Présentation PowerPoint</vt:lpstr>
      <vt:lpstr>Présentation PowerPoint</vt:lpstr>
      <vt:lpstr>Data base</vt:lpstr>
      <vt:lpstr>Data base</vt:lpstr>
      <vt:lpstr>Présentation PowerPoint</vt:lpstr>
      <vt:lpstr>Présentation PowerPoint</vt:lpstr>
      <vt:lpstr>ECRAN D'ACCUEIL</vt:lpstr>
      <vt:lpstr>Menus</vt:lpstr>
      <vt:lpstr>Menus</vt:lpstr>
      <vt:lpstr>Présentation PowerPoint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Navigation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Réglages</vt:lpstr>
      <vt:lpstr>Informations</vt:lpstr>
      <vt:lpstr>Garmin pilot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</dc:creator>
  <cp:lastModifiedBy>Cros Yves</cp:lastModifiedBy>
  <cp:revision>1194</cp:revision>
  <dcterms:created xsi:type="dcterms:W3CDTF">2023-01-22T11:25:26Z</dcterms:created>
  <dcterms:modified xsi:type="dcterms:W3CDTF">2023-03-30T12:32:39Z</dcterms:modified>
</cp:coreProperties>
</file>